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handoutMasterIdLst>
    <p:handoutMasterId r:id="rId24"/>
  </p:handoutMasterIdLst>
  <p:sldIdLst>
    <p:sldId id="292" r:id="rId2"/>
    <p:sldId id="257" r:id="rId3"/>
    <p:sldId id="288" r:id="rId4"/>
    <p:sldId id="259" r:id="rId5"/>
    <p:sldId id="260" r:id="rId6"/>
    <p:sldId id="261" r:id="rId7"/>
    <p:sldId id="262" r:id="rId8"/>
    <p:sldId id="263" r:id="rId9"/>
    <p:sldId id="264" r:id="rId10"/>
    <p:sldId id="265" r:id="rId11"/>
    <p:sldId id="291" r:id="rId12"/>
    <p:sldId id="290" r:id="rId13"/>
    <p:sldId id="279" r:id="rId14"/>
    <p:sldId id="280" r:id="rId15"/>
    <p:sldId id="281" r:id="rId16"/>
    <p:sldId id="282" r:id="rId17"/>
    <p:sldId id="283" r:id="rId18"/>
    <p:sldId id="284" r:id="rId19"/>
    <p:sldId id="285" r:id="rId20"/>
    <p:sldId id="286" r:id="rId21"/>
    <p:sldId id="287" r:id="rId2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2438400" rtl="0" fontAlgn="auto" latinLnBrk="0" hangingPunct="0">
      <a:lnSpc>
        <a:spcPct val="100000"/>
      </a:lnSpc>
      <a:spcBef>
        <a:spcPts val="0"/>
      </a:spcBef>
      <a:spcAft>
        <a:spcPts val="0"/>
      </a:spcAft>
      <a:buClrTx/>
      <a:buSzTx/>
      <a:buFontTx/>
      <a:buNone/>
      <a:tabLst/>
      <a:defRPr kumimoji="0" sz="2700" b="0" i="0" u="none" strike="noStrike" cap="none" spc="0" normalizeH="0" baseline="0">
        <a:ln>
          <a:noFill/>
        </a:ln>
        <a:solidFill>
          <a:srgbClr val="072B41"/>
        </a:solidFill>
        <a:effectLst/>
        <a:uFillTx/>
        <a:latin typeface="+mn-lt"/>
        <a:ea typeface="+mn-ea"/>
        <a:cs typeface="+mn-cs"/>
        <a:sym typeface="Quid Sans-Regular"/>
      </a:defRPr>
    </a:lvl1pPr>
    <a:lvl2pPr marL="0" marR="0" indent="0" algn="l" defTabSz="2438400" rtl="0" fontAlgn="auto" latinLnBrk="0" hangingPunct="0">
      <a:lnSpc>
        <a:spcPct val="100000"/>
      </a:lnSpc>
      <a:spcBef>
        <a:spcPts val="0"/>
      </a:spcBef>
      <a:spcAft>
        <a:spcPts val="0"/>
      </a:spcAft>
      <a:buClrTx/>
      <a:buSzTx/>
      <a:buFontTx/>
      <a:buNone/>
      <a:tabLst/>
      <a:defRPr kumimoji="0" sz="2700" b="0" i="0" u="none" strike="noStrike" cap="none" spc="0" normalizeH="0" baseline="0">
        <a:ln>
          <a:noFill/>
        </a:ln>
        <a:solidFill>
          <a:srgbClr val="072B41"/>
        </a:solidFill>
        <a:effectLst/>
        <a:uFillTx/>
        <a:latin typeface="+mn-lt"/>
        <a:ea typeface="+mn-ea"/>
        <a:cs typeface="+mn-cs"/>
        <a:sym typeface="Quid Sans-Regular"/>
      </a:defRPr>
    </a:lvl2pPr>
    <a:lvl3pPr marL="0" marR="0" indent="0" algn="l" defTabSz="2438400" rtl="0" fontAlgn="auto" latinLnBrk="0" hangingPunct="0">
      <a:lnSpc>
        <a:spcPct val="100000"/>
      </a:lnSpc>
      <a:spcBef>
        <a:spcPts val="0"/>
      </a:spcBef>
      <a:spcAft>
        <a:spcPts val="0"/>
      </a:spcAft>
      <a:buClrTx/>
      <a:buSzTx/>
      <a:buFontTx/>
      <a:buNone/>
      <a:tabLst/>
      <a:defRPr kumimoji="0" sz="2700" b="0" i="0" u="none" strike="noStrike" cap="none" spc="0" normalizeH="0" baseline="0">
        <a:ln>
          <a:noFill/>
        </a:ln>
        <a:solidFill>
          <a:srgbClr val="072B41"/>
        </a:solidFill>
        <a:effectLst/>
        <a:uFillTx/>
        <a:latin typeface="+mn-lt"/>
        <a:ea typeface="+mn-ea"/>
        <a:cs typeface="+mn-cs"/>
        <a:sym typeface="Quid Sans-Regular"/>
      </a:defRPr>
    </a:lvl3pPr>
    <a:lvl4pPr marL="0" marR="0" indent="0" algn="l" defTabSz="2438400" rtl="0" fontAlgn="auto" latinLnBrk="0" hangingPunct="0">
      <a:lnSpc>
        <a:spcPct val="100000"/>
      </a:lnSpc>
      <a:spcBef>
        <a:spcPts val="0"/>
      </a:spcBef>
      <a:spcAft>
        <a:spcPts val="0"/>
      </a:spcAft>
      <a:buClrTx/>
      <a:buSzTx/>
      <a:buFontTx/>
      <a:buNone/>
      <a:tabLst/>
      <a:defRPr kumimoji="0" sz="2700" b="0" i="0" u="none" strike="noStrike" cap="none" spc="0" normalizeH="0" baseline="0">
        <a:ln>
          <a:noFill/>
        </a:ln>
        <a:solidFill>
          <a:srgbClr val="072B41"/>
        </a:solidFill>
        <a:effectLst/>
        <a:uFillTx/>
        <a:latin typeface="+mn-lt"/>
        <a:ea typeface="+mn-ea"/>
        <a:cs typeface="+mn-cs"/>
        <a:sym typeface="Quid Sans-Regular"/>
      </a:defRPr>
    </a:lvl4pPr>
    <a:lvl5pPr marL="0" marR="0" indent="0" algn="l" defTabSz="2438400" rtl="0" fontAlgn="auto" latinLnBrk="0" hangingPunct="0">
      <a:lnSpc>
        <a:spcPct val="100000"/>
      </a:lnSpc>
      <a:spcBef>
        <a:spcPts val="0"/>
      </a:spcBef>
      <a:spcAft>
        <a:spcPts val="0"/>
      </a:spcAft>
      <a:buClrTx/>
      <a:buSzTx/>
      <a:buFontTx/>
      <a:buNone/>
      <a:tabLst/>
      <a:defRPr kumimoji="0" sz="2700" b="0" i="0" u="none" strike="noStrike" cap="none" spc="0" normalizeH="0" baseline="0">
        <a:ln>
          <a:noFill/>
        </a:ln>
        <a:solidFill>
          <a:srgbClr val="072B41"/>
        </a:solidFill>
        <a:effectLst/>
        <a:uFillTx/>
        <a:latin typeface="+mn-lt"/>
        <a:ea typeface="+mn-ea"/>
        <a:cs typeface="+mn-cs"/>
        <a:sym typeface="Quid Sans-Regular"/>
      </a:defRPr>
    </a:lvl5pPr>
    <a:lvl6pPr marL="0" marR="0" indent="0" algn="l" defTabSz="2438400" rtl="0" fontAlgn="auto" latinLnBrk="0" hangingPunct="0">
      <a:lnSpc>
        <a:spcPct val="100000"/>
      </a:lnSpc>
      <a:spcBef>
        <a:spcPts val="0"/>
      </a:spcBef>
      <a:spcAft>
        <a:spcPts val="0"/>
      </a:spcAft>
      <a:buClrTx/>
      <a:buSzTx/>
      <a:buFontTx/>
      <a:buNone/>
      <a:tabLst/>
      <a:defRPr kumimoji="0" sz="2700" b="0" i="0" u="none" strike="noStrike" cap="none" spc="0" normalizeH="0" baseline="0">
        <a:ln>
          <a:noFill/>
        </a:ln>
        <a:solidFill>
          <a:srgbClr val="072B41"/>
        </a:solidFill>
        <a:effectLst/>
        <a:uFillTx/>
        <a:latin typeface="+mn-lt"/>
        <a:ea typeface="+mn-ea"/>
        <a:cs typeface="+mn-cs"/>
        <a:sym typeface="Quid Sans-Regular"/>
      </a:defRPr>
    </a:lvl6pPr>
    <a:lvl7pPr marL="0" marR="0" indent="0" algn="l" defTabSz="2438400" rtl="0" fontAlgn="auto" latinLnBrk="0" hangingPunct="0">
      <a:lnSpc>
        <a:spcPct val="100000"/>
      </a:lnSpc>
      <a:spcBef>
        <a:spcPts val="0"/>
      </a:spcBef>
      <a:spcAft>
        <a:spcPts val="0"/>
      </a:spcAft>
      <a:buClrTx/>
      <a:buSzTx/>
      <a:buFontTx/>
      <a:buNone/>
      <a:tabLst/>
      <a:defRPr kumimoji="0" sz="2700" b="0" i="0" u="none" strike="noStrike" cap="none" spc="0" normalizeH="0" baseline="0">
        <a:ln>
          <a:noFill/>
        </a:ln>
        <a:solidFill>
          <a:srgbClr val="072B41"/>
        </a:solidFill>
        <a:effectLst/>
        <a:uFillTx/>
        <a:latin typeface="+mn-lt"/>
        <a:ea typeface="+mn-ea"/>
        <a:cs typeface="+mn-cs"/>
        <a:sym typeface="Quid Sans-Regular"/>
      </a:defRPr>
    </a:lvl7pPr>
    <a:lvl8pPr marL="0" marR="0" indent="0" algn="l" defTabSz="2438400" rtl="0" fontAlgn="auto" latinLnBrk="0" hangingPunct="0">
      <a:lnSpc>
        <a:spcPct val="100000"/>
      </a:lnSpc>
      <a:spcBef>
        <a:spcPts val="0"/>
      </a:spcBef>
      <a:spcAft>
        <a:spcPts val="0"/>
      </a:spcAft>
      <a:buClrTx/>
      <a:buSzTx/>
      <a:buFontTx/>
      <a:buNone/>
      <a:tabLst/>
      <a:defRPr kumimoji="0" sz="2700" b="0" i="0" u="none" strike="noStrike" cap="none" spc="0" normalizeH="0" baseline="0">
        <a:ln>
          <a:noFill/>
        </a:ln>
        <a:solidFill>
          <a:srgbClr val="072B41"/>
        </a:solidFill>
        <a:effectLst/>
        <a:uFillTx/>
        <a:latin typeface="+mn-lt"/>
        <a:ea typeface="+mn-ea"/>
        <a:cs typeface="+mn-cs"/>
        <a:sym typeface="Quid Sans-Regular"/>
      </a:defRPr>
    </a:lvl8pPr>
    <a:lvl9pPr marL="0" marR="0" indent="0" algn="l" defTabSz="2438400" rtl="0" fontAlgn="auto" latinLnBrk="0" hangingPunct="0">
      <a:lnSpc>
        <a:spcPct val="100000"/>
      </a:lnSpc>
      <a:spcBef>
        <a:spcPts val="0"/>
      </a:spcBef>
      <a:spcAft>
        <a:spcPts val="0"/>
      </a:spcAft>
      <a:buClrTx/>
      <a:buSzTx/>
      <a:buFontTx/>
      <a:buNone/>
      <a:tabLst/>
      <a:defRPr kumimoji="0" sz="2700" b="0" i="0" u="none" strike="noStrike" cap="none" spc="0" normalizeH="0" baseline="0">
        <a:ln>
          <a:noFill/>
        </a:ln>
        <a:solidFill>
          <a:srgbClr val="072B41"/>
        </a:solidFill>
        <a:effectLst/>
        <a:uFillTx/>
        <a:latin typeface="+mn-lt"/>
        <a:ea typeface="+mn-ea"/>
        <a:cs typeface="+mn-cs"/>
        <a:sym typeface="Quid Sans-Regular"/>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E2CD"/>
          </a:solidFill>
        </a:fill>
      </a:tcStyle>
    </a:wholeTbl>
    <a:band2H>
      <a:tcTxStyle/>
      <a:tcStyle>
        <a:tcBdr/>
        <a:fill>
          <a:solidFill>
            <a:srgbClr val="FFF1E8"/>
          </a:solidFill>
        </a:fill>
      </a:tcStyle>
    </a:band2H>
    <a:firstCol>
      <a:tcTxStyle b="on" i="off">
        <a:font>
          <a:latin typeface="QuidSans-Bold"/>
          <a:ea typeface="QuidSans-Bold"/>
          <a:cs typeface="QuidSans-Bold"/>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Col>
    <a:lastRow>
      <a:tcTxStyle b="on" i="off">
        <a:font>
          <a:latin typeface="QuidSans-Bold"/>
          <a:ea typeface="QuidSans-Bold"/>
          <a:cs typeface="QuidSans-Bold"/>
        </a:font>
        <a:srgbClr val="FFFFFF"/>
      </a:tcTxStyle>
      <a:tcStyle>
        <a:tcBdr>
          <a:left>
            <a:ln w="25400" cap="flat">
              <a:solidFill>
                <a:srgbClr val="FFFFFF"/>
              </a:solidFill>
              <a:prstDash val="solid"/>
              <a:round/>
            </a:ln>
          </a:left>
          <a:right>
            <a:ln w="25400" cap="flat">
              <a:solidFill>
                <a:srgbClr val="FFFFFF"/>
              </a:solidFill>
              <a:prstDash val="solid"/>
              <a:round/>
            </a:ln>
          </a:right>
          <a:top>
            <a:ln w="1016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lastRow>
    <a:firstRow>
      <a:tcTxStyle b="on" i="off">
        <a:font>
          <a:latin typeface="QuidSans-Bold"/>
          <a:ea typeface="QuidSans-Bold"/>
          <a:cs typeface="QuidSans-Bold"/>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1016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D5DBDE"/>
          </a:solidFill>
        </a:fill>
      </a:tcStyle>
    </a:wholeTbl>
    <a:band2H>
      <a:tcTxStyle/>
      <a:tcStyle>
        <a:tcBdr/>
        <a:fill>
          <a:solidFill>
            <a:srgbClr val="EBEEEF"/>
          </a:solidFill>
        </a:fill>
      </a:tcStyle>
    </a:band2H>
    <a:firstCol>
      <a:tcTxStyle b="on" i="off">
        <a:font>
          <a:latin typeface="QuidSans-Bold"/>
          <a:ea typeface="QuidSans-Bold"/>
          <a:cs typeface="QuidSans-Bold"/>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Col>
    <a:lastRow>
      <a:tcTxStyle b="on" i="off">
        <a:font>
          <a:latin typeface="QuidSans-Bold"/>
          <a:ea typeface="QuidSans-Bold"/>
          <a:cs typeface="QuidSans-Bold"/>
        </a:font>
        <a:srgbClr val="FFFFFF"/>
      </a:tcTxStyle>
      <a:tcStyle>
        <a:tcBdr>
          <a:left>
            <a:ln w="25400" cap="flat">
              <a:solidFill>
                <a:srgbClr val="FFFFFF"/>
              </a:solidFill>
              <a:prstDash val="solid"/>
              <a:round/>
            </a:ln>
          </a:left>
          <a:right>
            <a:ln w="25400" cap="flat">
              <a:solidFill>
                <a:srgbClr val="FFFFFF"/>
              </a:solidFill>
              <a:prstDash val="solid"/>
              <a:round/>
            </a:ln>
          </a:right>
          <a:top>
            <a:ln w="1016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lastRow>
    <a:firstRow>
      <a:tcTxStyle b="on" i="off">
        <a:font>
          <a:latin typeface="QuidSans-Bold"/>
          <a:ea typeface="QuidSans-Bold"/>
          <a:cs typeface="QuidSans-Bold"/>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1016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8FFCD"/>
          </a:solidFill>
        </a:fill>
      </a:tcStyle>
    </a:wholeTbl>
    <a:band2H>
      <a:tcTxStyle/>
      <a:tcStyle>
        <a:tcBdr/>
        <a:fill>
          <a:solidFill>
            <a:srgbClr val="FCFFE8"/>
          </a:solidFill>
        </a:fill>
      </a:tcStyle>
    </a:band2H>
    <a:firstCol>
      <a:tcTxStyle b="on" i="off">
        <a:font>
          <a:latin typeface="QuidSans-Bold"/>
          <a:ea typeface="QuidSans-Bold"/>
          <a:cs typeface="QuidSans-Bold"/>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Col>
    <a:lastRow>
      <a:tcTxStyle b="on" i="off">
        <a:font>
          <a:latin typeface="QuidSans-Bold"/>
          <a:ea typeface="QuidSans-Bold"/>
          <a:cs typeface="QuidSans-Bold"/>
        </a:font>
        <a:srgbClr val="FFFFFF"/>
      </a:tcTxStyle>
      <a:tcStyle>
        <a:tcBdr>
          <a:left>
            <a:ln w="25400" cap="flat">
              <a:solidFill>
                <a:srgbClr val="FFFFFF"/>
              </a:solidFill>
              <a:prstDash val="solid"/>
              <a:round/>
            </a:ln>
          </a:left>
          <a:right>
            <a:ln w="25400" cap="flat">
              <a:solidFill>
                <a:srgbClr val="FFFFFF"/>
              </a:solidFill>
              <a:prstDash val="solid"/>
              <a:round/>
            </a:ln>
          </a:right>
          <a:top>
            <a:ln w="1016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lastRow>
    <a:firstRow>
      <a:tcTxStyle b="on" i="off">
        <a:font>
          <a:latin typeface="QuidSans-Bold"/>
          <a:ea typeface="QuidSans-Bold"/>
          <a:cs typeface="QuidSans-Bold"/>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1016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QuidSans-Bold"/>
          <a:ea typeface="QuidSans-Bold"/>
          <a:cs typeface="QuidSans-Bold"/>
        </a:font>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
          <a:latin typeface="QuidSans-Bold"/>
          <a:ea typeface="QuidSans-Bold"/>
          <a:cs typeface="QuidSans-Bold"/>
        </a:font>
        <a:srgbClr val="000000"/>
      </a:tcTxStyle>
      <a:tcStyle>
        <a:tcBdr>
          <a:left>
            <a:ln w="25400" cap="flat">
              <a:noFill/>
              <a:miter lim="400000"/>
            </a:ln>
          </a:left>
          <a:right>
            <a:ln w="25400" cap="flat">
              <a:noFill/>
              <a:miter lim="400000"/>
            </a:ln>
          </a:right>
          <a:top>
            <a:ln w="127000" cap="flat">
              <a:solidFill>
                <a:srgbClr val="000000"/>
              </a:solidFill>
              <a:prstDash val="solid"/>
              <a:round/>
            </a:ln>
          </a:top>
          <a:bottom>
            <a:ln w="63500" cap="flat">
              <a:solidFill>
                <a:srgbClr val="000000"/>
              </a:solidFill>
              <a:prstDash val="solid"/>
              <a:round/>
            </a:ln>
          </a:bottom>
          <a:insideH>
            <a:ln w="25400" cap="flat">
              <a:noFill/>
              <a:miter lim="400000"/>
            </a:ln>
          </a:insideH>
          <a:insideV>
            <a:ln w="25400" cap="flat">
              <a:noFill/>
              <a:miter lim="400000"/>
            </a:ln>
          </a:insideV>
        </a:tcBdr>
        <a:fill>
          <a:solidFill>
            <a:srgbClr val="FFFFFF"/>
          </a:solidFill>
        </a:fill>
      </a:tcStyle>
    </a:lastRow>
    <a:firstRow>
      <a:tcTxStyle b="on" i="off">
        <a:font>
          <a:latin typeface="QuidSans-Bold"/>
          <a:ea typeface="QuidSans-Bold"/>
          <a:cs typeface="QuidSans-Bold"/>
        </a:font>
        <a:srgbClr val="FFFFFF"/>
      </a:tcTxStyle>
      <a:tcStyle>
        <a:tcBdr>
          <a:left>
            <a:ln w="25400" cap="flat">
              <a:noFill/>
              <a:miter lim="400000"/>
            </a:ln>
          </a:left>
          <a:right>
            <a:ln w="25400" cap="flat">
              <a:noFill/>
              <a:miter lim="400000"/>
            </a:ln>
          </a:right>
          <a:top>
            <a:ln w="63500" cap="flat">
              <a:solidFill>
                <a:srgbClr val="000000"/>
              </a:solidFill>
              <a:prstDash val="solid"/>
              <a:round/>
            </a:ln>
          </a:top>
          <a:bottom>
            <a:ln w="63500" cap="flat">
              <a:solidFill>
                <a:srgbClr val="000000"/>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QuidSans-Bold"/>
          <a:ea typeface="QuidSans-Bold"/>
          <a:cs typeface="QuidSans-Bold"/>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Col>
    <a:lastRow>
      <a:tcTxStyle b="on" i="off">
        <a:font>
          <a:latin typeface="QuidSans-Bold"/>
          <a:ea typeface="QuidSans-Bold"/>
          <a:cs typeface="QuidSans-Bold"/>
        </a:font>
        <a:srgbClr val="FFFFFF"/>
      </a:tcTxStyle>
      <a:tcStyle>
        <a:tcBdr>
          <a:left>
            <a:ln w="25400" cap="flat">
              <a:solidFill>
                <a:srgbClr val="FFFFFF"/>
              </a:solidFill>
              <a:prstDash val="solid"/>
              <a:round/>
            </a:ln>
          </a:left>
          <a:right>
            <a:ln w="25400" cap="flat">
              <a:solidFill>
                <a:srgbClr val="FFFFFF"/>
              </a:solidFill>
              <a:prstDash val="solid"/>
              <a:round/>
            </a:ln>
          </a:right>
          <a:top>
            <a:ln w="1016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lastRow>
    <a:firstRow>
      <a:tcTxStyle b="on" i="off">
        <a:font>
          <a:latin typeface="QuidSans-Bold"/>
          <a:ea typeface="QuidSans-Bold"/>
          <a:cs typeface="QuidSans-Bold"/>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1016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QuidSans-Bold"/>
          <a:ea typeface="QuidSans-Bold"/>
          <a:cs typeface="QuidSans-Bold"/>
        </a:font>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firstCol>
    <a:lastRow>
      <a:tcTxStyle b="on" i="off">
        <a:font>
          <a:latin typeface="QuidSans-Bold"/>
          <a:ea typeface="QuidSans-Bold"/>
          <a:cs typeface="QuidSans-Bold"/>
        </a:font>
        <a:srgbClr val="000000"/>
      </a:tcTxStyle>
      <a:tcStyle>
        <a:tcBdr>
          <a:left>
            <a:ln w="25400" cap="flat">
              <a:solidFill>
                <a:srgbClr val="000000"/>
              </a:solidFill>
              <a:prstDash val="solid"/>
              <a:round/>
            </a:ln>
          </a:left>
          <a:right>
            <a:ln w="25400" cap="flat">
              <a:solidFill>
                <a:srgbClr val="000000"/>
              </a:solidFill>
              <a:prstDash val="solid"/>
              <a:round/>
            </a:ln>
          </a:right>
          <a:top>
            <a:ln w="1270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lastRow>
    <a:firstRow>
      <a:tcTxStyle b="on" i="off">
        <a:font>
          <a:latin typeface="QuidSans-Bold"/>
          <a:ea typeface="QuidSans-Bold"/>
          <a:cs typeface="QuidSans-Bold"/>
        </a:font>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635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82"/>
    <p:restoredTop sz="94694"/>
  </p:normalViewPr>
  <p:slideViewPr>
    <p:cSldViewPr snapToGrid="0">
      <p:cViewPr varScale="1">
        <p:scale>
          <a:sx n="60" d="100"/>
          <a:sy n="60" d="100"/>
        </p:scale>
        <p:origin x="632" y="208"/>
      </p:cViewPr>
      <p:guideLst/>
    </p:cSldViewPr>
  </p:slideViewPr>
  <p:notesTextViewPr>
    <p:cViewPr>
      <p:scale>
        <a:sx n="1" d="1"/>
        <a:sy n="1" d="1"/>
      </p:scale>
      <p:origin x="0" y="0"/>
    </p:cViewPr>
  </p:notesTextViewPr>
  <p:notesViewPr>
    <p:cSldViewPr snapToGrid="0">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D7AB43-49A5-407E-9E21-E78C01FC66E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64B53DB-A40E-9D7F-C937-1629F3E916C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0FE0CA-9D96-8D44-849B-ABC77489EA5E}" type="datetimeFigureOut">
              <a:rPr lang="en-US" smtClean="0"/>
              <a:t>1/16/25</a:t>
            </a:fld>
            <a:endParaRPr lang="en-US"/>
          </a:p>
        </p:txBody>
      </p:sp>
      <p:sp>
        <p:nvSpPr>
          <p:cNvPr id="4" name="Footer Placeholder 3">
            <a:extLst>
              <a:ext uri="{FF2B5EF4-FFF2-40B4-BE49-F238E27FC236}">
                <a16:creationId xmlns:a16="http://schemas.microsoft.com/office/drawing/2014/main" id="{D8274160-77E5-2EA2-0642-744A953817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371CA56-5356-8837-1FCE-2C0EA361145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0533FD5-5082-1B4D-9141-7FE8F2845D85}" type="slidenum">
              <a:rPr lang="en-US" smtClean="0"/>
              <a:t>‹#›</a:t>
            </a:fld>
            <a:endParaRPr lang="en-US"/>
          </a:p>
        </p:txBody>
      </p:sp>
    </p:spTree>
    <p:extLst>
      <p:ext uri="{BB962C8B-B14F-4D97-AF65-F5344CB8AC3E}">
        <p14:creationId xmlns:p14="http://schemas.microsoft.com/office/powerpoint/2010/main" val="22922963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6" name="Shape 96"/>
          <p:cNvSpPr>
            <a:spLocks noGrp="1" noRot="1" noChangeAspect="1"/>
          </p:cNvSpPr>
          <p:nvPr>
            <p:ph type="sldImg"/>
          </p:nvPr>
        </p:nvSpPr>
        <p:spPr>
          <a:xfrm>
            <a:off x="1143000" y="685800"/>
            <a:ext cx="4572000" cy="3429000"/>
          </a:xfrm>
          <a:prstGeom prst="rect">
            <a:avLst/>
          </a:prstGeom>
        </p:spPr>
        <p:txBody>
          <a:bodyPr/>
          <a:lstStyle/>
          <a:p>
            <a:endParaRPr/>
          </a:p>
        </p:txBody>
      </p:sp>
      <p:sp>
        <p:nvSpPr>
          <p:cNvPr id="97" name="Shape 9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2438400" latinLnBrk="0">
      <a:defRPr sz="3600">
        <a:latin typeface="+mn-lt"/>
        <a:ea typeface="+mn-ea"/>
        <a:cs typeface="+mn-cs"/>
        <a:sym typeface="Quid Sans-Regular"/>
      </a:defRPr>
    </a:lvl1pPr>
    <a:lvl2pPr indent="228600" defTabSz="2438400" latinLnBrk="0">
      <a:defRPr sz="3600">
        <a:latin typeface="+mn-lt"/>
        <a:ea typeface="+mn-ea"/>
        <a:cs typeface="+mn-cs"/>
        <a:sym typeface="Quid Sans-Regular"/>
      </a:defRPr>
    </a:lvl2pPr>
    <a:lvl3pPr indent="457200" defTabSz="2438400" latinLnBrk="0">
      <a:defRPr sz="3600">
        <a:latin typeface="+mn-lt"/>
        <a:ea typeface="+mn-ea"/>
        <a:cs typeface="+mn-cs"/>
        <a:sym typeface="Quid Sans-Regular"/>
      </a:defRPr>
    </a:lvl3pPr>
    <a:lvl4pPr indent="685800" defTabSz="2438400" latinLnBrk="0">
      <a:defRPr sz="3600">
        <a:latin typeface="+mn-lt"/>
        <a:ea typeface="+mn-ea"/>
        <a:cs typeface="+mn-cs"/>
        <a:sym typeface="Quid Sans-Regular"/>
      </a:defRPr>
    </a:lvl4pPr>
    <a:lvl5pPr indent="914400" defTabSz="2438400" latinLnBrk="0">
      <a:defRPr sz="3600">
        <a:latin typeface="+mn-lt"/>
        <a:ea typeface="+mn-ea"/>
        <a:cs typeface="+mn-cs"/>
        <a:sym typeface="Quid Sans-Regular"/>
      </a:defRPr>
    </a:lvl5pPr>
    <a:lvl6pPr indent="1143000" defTabSz="2438400" latinLnBrk="0">
      <a:defRPr sz="3600">
        <a:latin typeface="+mn-lt"/>
        <a:ea typeface="+mn-ea"/>
        <a:cs typeface="+mn-cs"/>
        <a:sym typeface="Quid Sans-Regular"/>
      </a:defRPr>
    </a:lvl6pPr>
    <a:lvl7pPr indent="1371600" defTabSz="2438400" latinLnBrk="0">
      <a:defRPr sz="3600">
        <a:latin typeface="+mn-lt"/>
        <a:ea typeface="+mn-ea"/>
        <a:cs typeface="+mn-cs"/>
        <a:sym typeface="Quid Sans-Regular"/>
      </a:defRPr>
    </a:lvl7pPr>
    <a:lvl8pPr indent="1600200" defTabSz="2438400" latinLnBrk="0">
      <a:defRPr sz="3600">
        <a:latin typeface="+mn-lt"/>
        <a:ea typeface="+mn-ea"/>
        <a:cs typeface="+mn-cs"/>
        <a:sym typeface="Quid Sans-Regular"/>
      </a:defRPr>
    </a:lvl8pPr>
    <a:lvl9pPr indent="1828800" defTabSz="2438400" latinLnBrk="0">
      <a:defRPr sz="3600">
        <a:latin typeface="+mn-lt"/>
        <a:ea typeface="+mn-ea"/>
        <a:cs typeface="+mn-cs"/>
        <a:sym typeface="Quid Sans-Regular"/>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64274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74013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93180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70908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838524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copy">
    <p:spTree>
      <p:nvGrpSpPr>
        <p:cNvPr id="1" name=""/>
        <p:cNvGrpSpPr/>
        <p:nvPr/>
      </p:nvGrpSpPr>
      <p:grpSpPr>
        <a:xfrm>
          <a:off x="0" y="0"/>
          <a:ext cx="0" cy="0"/>
          <a:chOff x="0" y="0"/>
          <a:chExt cx="0" cy="0"/>
        </a:xfrm>
      </p:grpSpPr>
      <p:sp>
        <p:nvSpPr>
          <p:cNvPr id="12" name="Title Text"/>
          <p:cNvSpPr txBox="1">
            <a:spLocks noGrp="1"/>
          </p:cNvSpPr>
          <p:nvPr>
            <p:ph type="title"/>
          </p:nvPr>
        </p:nvSpPr>
        <p:spPr>
          <a:prstGeom prst="rect">
            <a:avLst/>
          </a:prstGeom>
        </p:spPr>
        <p:txBody>
          <a:bodyPr/>
          <a:lstStyle/>
          <a:p>
            <a:r>
              <a:t>Title Text</a:t>
            </a:r>
          </a:p>
        </p:txBody>
      </p:sp>
      <p:sp>
        <p:nvSpPr>
          <p:cNvPr id="13" name="Body Level One…"/>
          <p:cNvSpPr txBox="1">
            <a:spLocks noGrp="1"/>
          </p:cNvSpPr>
          <p:nvPr>
            <p:ph type="body" sz="quarter"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2" name="Group 1">
            <a:extLst>
              <a:ext uri="{FF2B5EF4-FFF2-40B4-BE49-F238E27FC236}">
                <a16:creationId xmlns:a16="http://schemas.microsoft.com/office/drawing/2014/main" id="{B3ED6F22-6E97-A747-4713-1CB188E1FF3F}"/>
              </a:ext>
            </a:extLst>
          </p:cNvPr>
          <p:cNvGrpSpPr/>
          <p:nvPr userDrawn="1"/>
        </p:nvGrpSpPr>
        <p:grpSpPr>
          <a:xfrm>
            <a:off x="1219129" y="12596994"/>
            <a:ext cx="21478105" cy="618222"/>
            <a:chOff x="1219129" y="12596994"/>
            <a:chExt cx="21478105" cy="618222"/>
          </a:xfrm>
        </p:grpSpPr>
        <p:pic>
          <p:nvPicPr>
            <p:cNvPr id="3" name="rival+quid.png">
              <a:extLst>
                <a:ext uri="{FF2B5EF4-FFF2-40B4-BE49-F238E27FC236}">
                  <a16:creationId xmlns:a16="http://schemas.microsoft.com/office/drawing/2014/main" id="{801EC679-42F1-516F-4D6F-5CEE7DBDC16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559074" y="12596994"/>
              <a:ext cx="2138160" cy="618222"/>
            </a:xfrm>
            <a:prstGeom prst="rect">
              <a:avLst/>
            </a:prstGeom>
            <a:ln w="12700">
              <a:miter lim="400000"/>
            </a:ln>
          </p:spPr>
        </p:pic>
        <p:grpSp>
          <p:nvGrpSpPr>
            <p:cNvPr id="4" name="Group">
              <a:extLst>
                <a:ext uri="{FF2B5EF4-FFF2-40B4-BE49-F238E27FC236}">
                  <a16:creationId xmlns:a16="http://schemas.microsoft.com/office/drawing/2014/main" id="{6F4D3302-50B7-16CA-C8AA-B18A5438EB1E}"/>
                </a:ext>
              </a:extLst>
            </p:cNvPr>
            <p:cNvGrpSpPr/>
            <p:nvPr/>
          </p:nvGrpSpPr>
          <p:grpSpPr>
            <a:xfrm>
              <a:off x="1219129" y="12853022"/>
              <a:ext cx="18520317" cy="106165"/>
              <a:chOff x="-3872651" y="0"/>
              <a:chExt cx="18520315" cy="106164"/>
            </a:xfrm>
          </p:grpSpPr>
          <p:sp>
            <p:nvSpPr>
              <p:cNvPr id="5" name="Line">
                <a:extLst>
                  <a:ext uri="{FF2B5EF4-FFF2-40B4-BE49-F238E27FC236}">
                    <a16:creationId xmlns:a16="http://schemas.microsoft.com/office/drawing/2014/main" id="{96B218ED-77F1-2CBC-A47C-F26AAB0F77A6}"/>
                  </a:ext>
                </a:extLst>
              </p:cNvPr>
              <p:cNvSpPr/>
              <p:nvPr/>
            </p:nvSpPr>
            <p:spPr>
              <a:xfrm>
                <a:off x="-3872652" y="59432"/>
                <a:ext cx="18376210" cy="1"/>
              </a:xfrm>
              <a:prstGeom prst="line">
                <a:avLst/>
              </a:prstGeom>
              <a:noFill/>
              <a:ln w="25400" cap="flat">
                <a:solidFill>
                  <a:srgbClr val="000000"/>
                </a:solidFill>
                <a:prstDash val="solid"/>
                <a:round/>
              </a:ln>
              <a:effectLst/>
            </p:spPr>
            <p:txBody>
              <a:bodyPr wrap="square" lIns="45718" tIns="45718" rIns="45718" bIns="45718" numCol="1" anchor="t">
                <a:noAutofit/>
              </a:bodyPr>
              <a:lstStyle/>
              <a:p>
                <a:pPr algn="ctr" defTabSz="821530">
                  <a:lnSpc>
                    <a:spcPct val="90000"/>
                  </a:lnSpc>
                  <a:defRPr sz="10000" cap="all">
                    <a:solidFill>
                      <a:srgbClr val="2890CF"/>
                    </a:solidFill>
                    <a:latin typeface="QuidSans-Bold"/>
                    <a:ea typeface="QuidSans-Bold"/>
                    <a:cs typeface="QuidSans-Bold"/>
                    <a:sym typeface="QuidSans-Bold"/>
                  </a:defRPr>
                </a:pPr>
                <a:endParaRPr/>
              </a:p>
            </p:txBody>
          </p:sp>
          <p:sp>
            <p:nvSpPr>
              <p:cNvPr id="6" name="000000000">
                <a:extLst>
                  <a:ext uri="{FF2B5EF4-FFF2-40B4-BE49-F238E27FC236}">
                    <a16:creationId xmlns:a16="http://schemas.microsoft.com/office/drawing/2014/main" id="{6BFBED0F-512C-21C6-C55F-AA8EC867B04A}"/>
                  </a:ext>
                </a:extLst>
              </p:cNvPr>
              <p:cNvSpPr/>
              <p:nvPr/>
            </p:nvSpPr>
            <p:spPr>
              <a:xfrm>
                <a:off x="14541500" y="0"/>
                <a:ext cx="106165" cy="106165"/>
              </a:xfrm>
              <a:prstGeom prst="ellipse">
                <a:avLst/>
              </a:prstGeom>
              <a:noFill/>
              <a:ln w="25400" cap="flat">
                <a:solidFill>
                  <a:srgbClr val="0000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numCol="1" anchor="ctr">
                <a:noAutofit/>
              </a:bodyPr>
              <a:lstStyle>
                <a:lvl1pPr defTabSz="821530">
                  <a:defRPr sz="8300" cap="all">
                    <a:solidFill>
                      <a:srgbClr val="FFFFFF"/>
                    </a:solidFill>
                  </a:defRPr>
                </a:lvl1pPr>
              </a:lstStyle>
              <a:p>
                <a:endParaRPr dirty="0"/>
              </a:p>
            </p:txBody>
          </p:sp>
        </p:grpSp>
      </p:gr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SECTION_HEADER copy 1">
    <p:spTree>
      <p:nvGrpSpPr>
        <p:cNvPr id="1" name=""/>
        <p:cNvGrpSpPr/>
        <p:nvPr/>
      </p:nvGrpSpPr>
      <p:grpSpPr>
        <a:xfrm>
          <a:off x="0" y="0"/>
          <a:ext cx="0" cy="0"/>
          <a:chOff x="0" y="0"/>
          <a:chExt cx="0" cy="0"/>
        </a:xfrm>
      </p:grpSpPr>
      <p:sp>
        <p:nvSpPr>
          <p:cNvPr id="21" name="Title Text"/>
          <p:cNvSpPr txBox="1">
            <a:spLocks noGrp="1"/>
          </p:cNvSpPr>
          <p:nvPr>
            <p:ph type="title"/>
          </p:nvPr>
        </p:nvSpPr>
        <p:spPr>
          <a:xfrm>
            <a:off x="831199" y="5735599"/>
            <a:ext cx="22721602" cy="2244801"/>
          </a:xfrm>
          <a:prstGeom prst="rect">
            <a:avLst/>
          </a:prstGeom>
        </p:spPr>
        <p:txBody>
          <a:bodyPr anchor="ctr"/>
          <a:lstStyle>
            <a:lvl1pPr algn="ctr" defTabSz="2438400">
              <a:defRPr sz="9600" spc="0">
                <a:solidFill>
                  <a:srgbClr val="FFFFFF"/>
                </a:solidFill>
                <a:latin typeface="QuidSans-Bold"/>
                <a:ea typeface="QuidSans-Bold"/>
                <a:cs typeface="QuidSans-Bold"/>
                <a:sym typeface="QuidSans-Bold"/>
              </a:defRPr>
            </a:lvl1pPr>
          </a:lstStyle>
          <a:p>
            <a:r>
              <a:t>Title Text</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2" name="Group 1">
            <a:extLst>
              <a:ext uri="{FF2B5EF4-FFF2-40B4-BE49-F238E27FC236}">
                <a16:creationId xmlns:a16="http://schemas.microsoft.com/office/drawing/2014/main" id="{F47DB334-9F04-4461-E1FF-0AC361668A5D}"/>
              </a:ext>
            </a:extLst>
          </p:cNvPr>
          <p:cNvGrpSpPr/>
          <p:nvPr userDrawn="1"/>
        </p:nvGrpSpPr>
        <p:grpSpPr>
          <a:xfrm>
            <a:off x="1219129" y="12596994"/>
            <a:ext cx="21478105" cy="618222"/>
            <a:chOff x="1219129" y="12596994"/>
            <a:chExt cx="21478105" cy="618222"/>
          </a:xfrm>
        </p:grpSpPr>
        <p:pic>
          <p:nvPicPr>
            <p:cNvPr id="3" name="rival+quid.png">
              <a:extLst>
                <a:ext uri="{FF2B5EF4-FFF2-40B4-BE49-F238E27FC236}">
                  <a16:creationId xmlns:a16="http://schemas.microsoft.com/office/drawing/2014/main" id="{88CCD316-1BE6-F328-3339-C178B88137E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559074" y="12596994"/>
              <a:ext cx="2138160" cy="618222"/>
            </a:xfrm>
            <a:prstGeom prst="rect">
              <a:avLst/>
            </a:prstGeom>
            <a:ln w="12700">
              <a:miter lim="400000"/>
            </a:ln>
          </p:spPr>
        </p:pic>
        <p:grpSp>
          <p:nvGrpSpPr>
            <p:cNvPr id="4" name="Group">
              <a:extLst>
                <a:ext uri="{FF2B5EF4-FFF2-40B4-BE49-F238E27FC236}">
                  <a16:creationId xmlns:a16="http://schemas.microsoft.com/office/drawing/2014/main" id="{6C1AF9D7-49AC-5984-72F5-F3B51A63E617}"/>
                </a:ext>
              </a:extLst>
            </p:cNvPr>
            <p:cNvGrpSpPr/>
            <p:nvPr/>
          </p:nvGrpSpPr>
          <p:grpSpPr>
            <a:xfrm>
              <a:off x="1219129" y="12853022"/>
              <a:ext cx="18520317" cy="106165"/>
              <a:chOff x="-3872651" y="0"/>
              <a:chExt cx="18520315" cy="106164"/>
            </a:xfrm>
          </p:grpSpPr>
          <p:sp>
            <p:nvSpPr>
              <p:cNvPr id="5" name="Line">
                <a:extLst>
                  <a:ext uri="{FF2B5EF4-FFF2-40B4-BE49-F238E27FC236}">
                    <a16:creationId xmlns:a16="http://schemas.microsoft.com/office/drawing/2014/main" id="{24172694-54C2-3133-4BF6-F5F46AA96D1D}"/>
                  </a:ext>
                </a:extLst>
              </p:cNvPr>
              <p:cNvSpPr/>
              <p:nvPr/>
            </p:nvSpPr>
            <p:spPr>
              <a:xfrm>
                <a:off x="-3872652" y="59432"/>
                <a:ext cx="18376210" cy="1"/>
              </a:xfrm>
              <a:prstGeom prst="line">
                <a:avLst/>
              </a:prstGeom>
              <a:noFill/>
              <a:ln w="25400" cap="flat">
                <a:solidFill>
                  <a:srgbClr val="000000"/>
                </a:solidFill>
                <a:prstDash val="solid"/>
                <a:round/>
              </a:ln>
              <a:effectLst/>
            </p:spPr>
            <p:txBody>
              <a:bodyPr wrap="square" lIns="45718" tIns="45718" rIns="45718" bIns="45718" numCol="1" anchor="t">
                <a:noAutofit/>
              </a:bodyPr>
              <a:lstStyle/>
              <a:p>
                <a:pPr algn="ctr" defTabSz="821530">
                  <a:lnSpc>
                    <a:spcPct val="90000"/>
                  </a:lnSpc>
                  <a:defRPr sz="10000" cap="all">
                    <a:solidFill>
                      <a:srgbClr val="2890CF"/>
                    </a:solidFill>
                    <a:latin typeface="QuidSans-Bold"/>
                    <a:ea typeface="QuidSans-Bold"/>
                    <a:cs typeface="QuidSans-Bold"/>
                    <a:sym typeface="QuidSans-Bold"/>
                  </a:defRPr>
                </a:pPr>
                <a:endParaRPr/>
              </a:p>
            </p:txBody>
          </p:sp>
          <p:sp>
            <p:nvSpPr>
              <p:cNvPr id="6" name="000000000">
                <a:extLst>
                  <a:ext uri="{FF2B5EF4-FFF2-40B4-BE49-F238E27FC236}">
                    <a16:creationId xmlns:a16="http://schemas.microsoft.com/office/drawing/2014/main" id="{8A72BE4E-90D1-6DC0-A052-213455DA4E0E}"/>
                  </a:ext>
                </a:extLst>
              </p:cNvPr>
              <p:cNvSpPr/>
              <p:nvPr/>
            </p:nvSpPr>
            <p:spPr>
              <a:xfrm>
                <a:off x="14541500" y="0"/>
                <a:ext cx="106165" cy="106165"/>
              </a:xfrm>
              <a:prstGeom prst="ellipse">
                <a:avLst/>
              </a:prstGeom>
              <a:noFill/>
              <a:ln w="25400" cap="flat">
                <a:solidFill>
                  <a:srgbClr val="0000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numCol="1" anchor="ctr">
                <a:noAutofit/>
              </a:bodyPr>
              <a:lstStyle>
                <a:lvl1pPr defTabSz="821530">
                  <a:defRPr sz="8300" cap="all">
                    <a:solidFill>
                      <a:srgbClr val="FFFFFF"/>
                    </a:solidFill>
                  </a:defRPr>
                </a:lvl1pPr>
              </a:lstStyle>
              <a:p>
                <a:endParaRPr dirty="0"/>
              </a:p>
            </p:txBody>
          </p:sp>
        </p:grpSp>
      </p:gr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Right side text - generic">
    <p:spTree>
      <p:nvGrpSpPr>
        <p:cNvPr id="1" name=""/>
        <p:cNvGrpSpPr/>
        <p:nvPr/>
      </p:nvGrpSpPr>
      <p:grpSpPr>
        <a:xfrm>
          <a:off x="0" y="0"/>
          <a:ext cx="0" cy="0"/>
          <a:chOff x="0" y="0"/>
          <a:chExt cx="0" cy="0"/>
        </a:xfrm>
      </p:grpSpPr>
      <p:sp>
        <p:nvSpPr>
          <p:cNvPr id="29" name="Rectangle"/>
          <p:cNvSpPr/>
          <p:nvPr/>
        </p:nvSpPr>
        <p:spPr>
          <a:xfrm>
            <a:off x="17957800" y="25400"/>
            <a:ext cx="6486922" cy="13665200"/>
          </a:xfrm>
          <a:prstGeom prst="rect">
            <a:avLst/>
          </a:prstGeom>
          <a:gradFill>
            <a:gsLst>
              <a:gs pos="0">
                <a:srgbClr val="DDDDDD">
                  <a:alpha val="0"/>
                </a:srgbClr>
              </a:gs>
              <a:gs pos="100000">
                <a:srgbClr val="DDDDDD">
                  <a:alpha val="32361"/>
                </a:srgbClr>
              </a:gs>
            </a:gsLst>
            <a:lin ang="16200000"/>
          </a:gradFill>
          <a:ln w="12700">
            <a:miter lim="400000"/>
          </a:ln>
        </p:spPr>
        <p:txBody>
          <a:bodyPr lIns="0" tIns="0" rIns="0" bIns="0"/>
          <a:lstStyle/>
          <a:p>
            <a:pPr>
              <a:defRPr sz="3600">
                <a:solidFill>
                  <a:srgbClr val="000000"/>
                </a:solidFill>
              </a:defRPr>
            </a:pPr>
            <a:endParaRPr dirty="0"/>
          </a:p>
        </p:txBody>
      </p:sp>
      <p:sp>
        <p:nvSpPr>
          <p:cNvPr id="30" name="Title Text"/>
          <p:cNvSpPr txBox="1">
            <a:spLocks noGrp="1"/>
          </p:cNvSpPr>
          <p:nvPr>
            <p:ph type="title"/>
          </p:nvPr>
        </p:nvSpPr>
        <p:spPr>
          <a:xfrm>
            <a:off x="3435095" y="1828800"/>
            <a:ext cx="13231290" cy="2117651"/>
          </a:xfrm>
          <a:prstGeom prst="rect">
            <a:avLst/>
          </a:prstGeom>
        </p:spPr>
        <p:txBody>
          <a:bodyPr lIns="0" tIns="0" rIns="0" bIns="0" anchor="t"/>
          <a:lstStyle/>
          <a:p>
            <a:r>
              <a:t>Title Text</a:t>
            </a:r>
          </a:p>
        </p:txBody>
      </p:sp>
      <p:sp>
        <p:nvSpPr>
          <p:cNvPr id="31" name="Body Level One…"/>
          <p:cNvSpPr txBox="1">
            <a:spLocks noGrp="1"/>
          </p:cNvSpPr>
          <p:nvPr>
            <p:ph type="body" sz="quarter" idx="1"/>
          </p:nvPr>
        </p:nvSpPr>
        <p:spPr>
          <a:xfrm>
            <a:off x="18969138" y="3962266"/>
            <a:ext cx="4464245" cy="7288051"/>
          </a:xfrm>
          <a:prstGeom prst="rect">
            <a:avLst/>
          </a:prstGeom>
        </p:spPr>
        <p:txBody>
          <a:bodyPr lIns="0" tIns="0" rIns="0" bIns="0"/>
          <a:lstStyle>
            <a:lvl1pPr marL="0" indent="0">
              <a:spcBef>
                <a:spcPts val="4200"/>
              </a:spcBef>
              <a:defRPr sz="3200">
                <a:solidFill>
                  <a:srgbClr val="072B41"/>
                </a:solidFill>
              </a:defRPr>
            </a:lvl1pPr>
            <a:lvl2pPr marL="0" indent="228600">
              <a:spcBef>
                <a:spcPts val="4200"/>
              </a:spcBef>
              <a:defRPr sz="3200">
                <a:solidFill>
                  <a:srgbClr val="072B41"/>
                </a:solidFill>
              </a:defRPr>
            </a:lvl2pPr>
            <a:lvl3pPr marL="0" indent="457200">
              <a:spcBef>
                <a:spcPts val="4200"/>
              </a:spcBef>
              <a:defRPr sz="3200">
                <a:solidFill>
                  <a:srgbClr val="072B41"/>
                </a:solidFill>
              </a:defRPr>
            </a:lvl3pPr>
            <a:lvl4pPr marL="0" indent="685800">
              <a:spcBef>
                <a:spcPts val="4200"/>
              </a:spcBef>
              <a:defRPr sz="3200">
                <a:solidFill>
                  <a:srgbClr val="072B41"/>
                </a:solidFill>
              </a:defRPr>
            </a:lvl4pPr>
            <a:lvl5pPr marL="0" indent="914400">
              <a:spcBef>
                <a:spcPts val="4200"/>
              </a:spcBef>
              <a:defRPr sz="3200">
                <a:solidFill>
                  <a:srgbClr val="072B41"/>
                </a:solidFill>
              </a:defRPr>
            </a:lvl5pPr>
          </a:lstStyle>
          <a:p>
            <a:r>
              <a:t>Body Level One</a:t>
            </a:r>
          </a:p>
          <a:p>
            <a:pPr lvl="1"/>
            <a:r>
              <a:t>Body Level Two</a:t>
            </a:r>
          </a:p>
          <a:p>
            <a:pPr lvl="2"/>
            <a:r>
              <a:t>Body Level Three</a:t>
            </a:r>
          </a:p>
          <a:p>
            <a:pPr lvl="3"/>
            <a:r>
              <a:t>Body Level Four</a:t>
            </a:r>
          </a:p>
          <a:p>
            <a:pPr lvl="4"/>
            <a:r>
              <a:t>Body Level Five</a:t>
            </a:r>
          </a:p>
        </p:txBody>
      </p:sp>
      <p:sp>
        <p:nvSpPr>
          <p:cNvPr id="32" name="Google Shape;25;p4"/>
          <p:cNvSpPr txBox="1">
            <a:spLocks noGrp="1"/>
          </p:cNvSpPr>
          <p:nvPr>
            <p:ph type="body" sz="quarter" idx="21"/>
          </p:nvPr>
        </p:nvSpPr>
        <p:spPr>
          <a:xfrm>
            <a:off x="3479800" y="1239733"/>
            <a:ext cx="8000001" cy="393701"/>
          </a:xfrm>
          <a:prstGeom prst="rect">
            <a:avLst/>
          </a:prstGeom>
          <a:ln w="12700"/>
        </p:spPr>
        <p:txBody>
          <a:bodyPr lIns="0" tIns="0" rIns="0" bIns="0">
            <a:spAutoFit/>
          </a:bodyPr>
          <a:lstStyle>
            <a:lvl1pPr marL="0" indent="0">
              <a:defRPr sz="2700">
                <a:solidFill>
                  <a:srgbClr val="072B41"/>
                </a:solidFill>
              </a:defRPr>
            </a:lvl1pPr>
          </a:lstStyle>
          <a:p>
            <a:r>
              <a:t>January 1 - November 18, 2021</a:t>
            </a:r>
          </a:p>
        </p:txBody>
      </p:sp>
      <p:sp>
        <p:nvSpPr>
          <p:cNvPr id="33" name="Rectangle"/>
          <p:cNvSpPr/>
          <p:nvPr/>
        </p:nvSpPr>
        <p:spPr>
          <a:xfrm>
            <a:off x="-1" y="0"/>
            <a:ext cx="24384001" cy="218381"/>
          </a:xfrm>
          <a:prstGeom prst="rect">
            <a:avLst/>
          </a:prstGeom>
          <a:solidFill>
            <a:schemeClr val="accent5"/>
          </a:solidFill>
          <a:ln w="12700">
            <a:miter lim="400000"/>
          </a:ln>
        </p:spPr>
        <p:txBody>
          <a:bodyPr lIns="0" tIns="0" rIns="0" bIns="0"/>
          <a:lstStyle/>
          <a:p>
            <a:pPr>
              <a:defRPr sz="3600">
                <a:solidFill>
                  <a:srgbClr val="000000"/>
                </a:solidFill>
              </a:defRPr>
            </a:pPr>
            <a:endParaRPr/>
          </a:p>
        </p:txBody>
      </p:sp>
      <p:sp>
        <p:nvSpPr>
          <p:cNvPr id="34" name="Image"/>
          <p:cNvSpPr>
            <a:spLocks noGrp="1"/>
          </p:cNvSpPr>
          <p:nvPr>
            <p:ph type="pic" sz="quarter" idx="22"/>
          </p:nvPr>
        </p:nvSpPr>
        <p:spPr>
          <a:xfrm>
            <a:off x="1193800" y="1072349"/>
            <a:ext cx="1765102" cy="1765103"/>
          </a:xfrm>
          <a:prstGeom prst="rect">
            <a:avLst/>
          </a:prstGeom>
          <a:ln w="9525">
            <a:solidFill>
              <a:srgbClr val="DDDDDD"/>
            </a:solidFill>
            <a:round/>
          </a:ln>
        </p:spPr>
        <p:txBody>
          <a:bodyPr lIns="91439" tIns="45719" rIns="91439" bIns="45719">
            <a:noAutofit/>
          </a:bodyPr>
          <a:lstStyle/>
          <a:p>
            <a:endParaRPr/>
          </a:p>
        </p:txBody>
      </p:sp>
      <p:grpSp>
        <p:nvGrpSpPr>
          <p:cNvPr id="2" name="Group 1">
            <a:extLst>
              <a:ext uri="{FF2B5EF4-FFF2-40B4-BE49-F238E27FC236}">
                <a16:creationId xmlns:a16="http://schemas.microsoft.com/office/drawing/2014/main" id="{5B2FD839-B192-3D35-F8B5-78733D5B3B0E}"/>
              </a:ext>
            </a:extLst>
          </p:cNvPr>
          <p:cNvGrpSpPr/>
          <p:nvPr userDrawn="1"/>
        </p:nvGrpSpPr>
        <p:grpSpPr>
          <a:xfrm>
            <a:off x="1219129" y="12596994"/>
            <a:ext cx="21478105" cy="618222"/>
            <a:chOff x="1219129" y="12596994"/>
            <a:chExt cx="21478105" cy="618222"/>
          </a:xfrm>
        </p:grpSpPr>
        <p:pic>
          <p:nvPicPr>
            <p:cNvPr id="35" name="rival+quid.png"/>
            <p:cNvPicPr>
              <a:picLocks noChangeAspect="1"/>
            </p:cNvPicPr>
            <p:nvPr/>
          </p:nvPicPr>
          <p:blipFill>
            <a:blip r:embed="rId2">
              <a:extLst>
                <a:ext uri="{28A0092B-C50C-407E-A947-70E740481C1C}">
                  <a14:useLocalDpi xmlns:a14="http://schemas.microsoft.com/office/drawing/2010/main" val="0"/>
                </a:ext>
              </a:extLst>
            </a:blip>
            <a:srcRect/>
            <a:stretch/>
          </p:blipFill>
          <p:spPr>
            <a:xfrm>
              <a:off x="20559074" y="12596994"/>
              <a:ext cx="2138160" cy="618222"/>
            </a:xfrm>
            <a:prstGeom prst="rect">
              <a:avLst/>
            </a:prstGeom>
            <a:ln w="12700">
              <a:miter lim="400000"/>
            </a:ln>
          </p:spPr>
        </p:pic>
        <p:grpSp>
          <p:nvGrpSpPr>
            <p:cNvPr id="38" name="Group"/>
            <p:cNvGrpSpPr/>
            <p:nvPr/>
          </p:nvGrpSpPr>
          <p:grpSpPr>
            <a:xfrm>
              <a:off x="1219129" y="12853022"/>
              <a:ext cx="18520317" cy="106165"/>
              <a:chOff x="-3872651" y="0"/>
              <a:chExt cx="18520315" cy="106164"/>
            </a:xfrm>
          </p:grpSpPr>
          <p:sp>
            <p:nvSpPr>
              <p:cNvPr id="36" name="Line"/>
              <p:cNvSpPr/>
              <p:nvPr/>
            </p:nvSpPr>
            <p:spPr>
              <a:xfrm>
                <a:off x="-3872652" y="59432"/>
                <a:ext cx="18376210" cy="1"/>
              </a:xfrm>
              <a:prstGeom prst="line">
                <a:avLst/>
              </a:prstGeom>
              <a:noFill/>
              <a:ln w="25400" cap="flat">
                <a:solidFill>
                  <a:srgbClr val="000000"/>
                </a:solidFill>
                <a:prstDash val="solid"/>
                <a:round/>
              </a:ln>
              <a:effectLst/>
            </p:spPr>
            <p:txBody>
              <a:bodyPr wrap="square" lIns="45718" tIns="45718" rIns="45718" bIns="45718" numCol="1" anchor="t">
                <a:noAutofit/>
              </a:bodyPr>
              <a:lstStyle/>
              <a:p>
                <a:pPr algn="ctr" defTabSz="821530">
                  <a:lnSpc>
                    <a:spcPct val="90000"/>
                  </a:lnSpc>
                  <a:defRPr sz="10000" cap="all">
                    <a:solidFill>
                      <a:srgbClr val="2890CF"/>
                    </a:solidFill>
                    <a:latin typeface="QuidSans-Bold"/>
                    <a:ea typeface="QuidSans-Bold"/>
                    <a:cs typeface="QuidSans-Bold"/>
                    <a:sym typeface="QuidSans-Bold"/>
                  </a:defRPr>
                </a:pPr>
                <a:endParaRPr/>
              </a:p>
            </p:txBody>
          </p:sp>
          <p:sp>
            <p:nvSpPr>
              <p:cNvPr id="37" name="000000000"/>
              <p:cNvSpPr/>
              <p:nvPr/>
            </p:nvSpPr>
            <p:spPr>
              <a:xfrm>
                <a:off x="14541500" y="0"/>
                <a:ext cx="106165" cy="106165"/>
              </a:xfrm>
              <a:prstGeom prst="ellipse">
                <a:avLst/>
              </a:prstGeom>
              <a:noFill/>
              <a:ln w="25400" cap="flat">
                <a:solidFill>
                  <a:srgbClr val="0000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numCol="1" anchor="ctr">
                <a:noAutofit/>
              </a:bodyPr>
              <a:lstStyle>
                <a:lvl1pPr defTabSz="821530">
                  <a:defRPr sz="8300" cap="all">
                    <a:solidFill>
                      <a:srgbClr val="FFFFFF"/>
                    </a:solidFill>
                  </a:defRPr>
                </a:lvl1pPr>
              </a:lstStyle>
              <a:p>
                <a:endParaRPr dirty="0"/>
              </a:p>
            </p:txBody>
          </p:sp>
        </p:grpSp>
      </p:grpSp>
      <p:sp>
        <p:nvSpPr>
          <p:cNvPr id="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Right side text -  instagram">
    <p:spTree>
      <p:nvGrpSpPr>
        <p:cNvPr id="1" name=""/>
        <p:cNvGrpSpPr/>
        <p:nvPr/>
      </p:nvGrpSpPr>
      <p:grpSpPr>
        <a:xfrm>
          <a:off x="0" y="0"/>
          <a:ext cx="0" cy="0"/>
          <a:chOff x="0" y="0"/>
          <a:chExt cx="0" cy="0"/>
        </a:xfrm>
      </p:grpSpPr>
      <p:sp>
        <p:nvSpPr>
          <p:cNvPr id="46" name="Rectangle"/>
          <p:cNvSpPr/>
          <p:nvPr/>
        </p:nvSpPr>
        <p:spPr>
          <a:xfrm>
            <a:off x="17957800" y="25400"/>
            <a:ext cx="6486922" cy="13665200"/>
          </a:xfrm>
          <a:prstGeom prst="rect">
            <a:avLst/>
          </a:prstGeom>
          <a:solidFill>
            <a:srgbClr val="DDDDDD">
              <a:alpha val="32361"/>
            </a:srgbClr>
          </a:solidFill>
          <a:ln w="12700">
            <a:miter lim="400000"/>
          </a:ln>
        </p:spPr>
        <p:txBody>
          <a:bodyPr lIns="0" tIns="0" rIns="0" bIns="0"/>
          <a:lstStyle/>
          <a:p>
            <a:pPr>
              <a:defRPr sz="3600">
                <a:solidFill>
                  <a:srgbClr val="000000"/>
                </a:solidFill>
              </a:defRPr>
            </a:pPr>
            <a:endParaRPr/>
          </a:p>
        </p:txBody>
      </p:sp>
      <p:sp>
        <p:nvSpPr>
          <p:cNvPr id="47" name="Title Text"/>
          <p:cNvSpPr txBox="1">
            <a:spLocks noGrp="1"/>
          </p:cNvSpPr>
          <p:nvPr>
            <p:ph type="title"/>
          </p:nvPr>
        </p:nvSpPr>
        <p:spPr>
          <a:xfrm>
            <a:off x="4451095" y="1828800"/>
            <a:ext cx="13231290" cy="2117651"/>
          </a:xfrm>
          <a:prstGeom prst="rect">
            <a:avLst/>
          </a:prstGeom>
        </p:spPr>
        <p:txBody>
          <a:bodyPr lIns="0" tIns="0" rIns="0" bIns="0" anchor="t"/>
          <a:lstStyle/>
          <a:p>
            <a:r>
              <a:t>Title Text</a:t>
            </a:r>
          </a:p>
        </p:txBody>
      </p:sp>
      <p:sp>
        <p:nvSpPr>
          <p:cNvPr id="48" name="Body Level One…"/>
          <p:cNvSpPr txBox="1">
            <a:spLocks noGrp="1"/>
          </p:cNvSpPr>
          <p:nvPr>
            <p:ph type="body" sz="quarter" idx="1"/>
          </p:nvPr>
        </p:nvSpPr>
        <p:spPr>
          <a:xfrm>
            <a:off x="18969138" y="3962266"/>
            <a:ext cx="4464245" cy="7288051"/>
          </a:xfrm>
          <a:prstGeom prst="rect">
            <a:avLst/>
          </a:prstGeom>
        </p:spPr>
        <p:txBody>
          <a:bodyPr lIns="0" tIns="0" rIns="0" bIns="0"/>
          <a:lstStyle>
            <a:lvl1pPr marL="0" indent="0">
              <a:spcBef>
                <a:spcPts val="4200"/>
              </a:spcBef>
              <a:defRPr sz="3200">
                <a:solidFill>
                  <a:srgbClr val="072B41"/>
                </a:solidFill>
              </a:defRPr>
            </a:lvl1pPr>
            <a:lvl2pPr marL="0" indent="228600">
              <a:spcBef>
                <a:spcPts val="4200"/>
              </a:spcBef>
              <a:defRPr sz="3200">
                <a:solidFill>
                  <a:srgbClr val="072B41"/>
                </a:solidFill>
              </a:defRPr>
            </a:lvl2pPr>
            <a:lvl3pPr marL="0" indent="457200">
              <a:spcBef>
                <a:spcPts val="4200"/>
              </a:spcBef>
              <a:defRPr sz="3200">
                <a:solidFill>
                  <a:srgbClr val="072B41"/>
                </a:solidFill>
              </a:defRPr>
            </a:lvl3pPr>
            <a:lvl4pPr marL="0" indent="685800">
              <a:spcBef>
                <a:spcPts val="4200"/>
              </a:spcBef>
              <a:defRPr sz="3200">
                <a:solidFill>
                  <a:srgbClr val="072B41"/>
                </a:solidFill>
              </a:defRPr>
            </a:lvl4pPr>
            <a:lvl5pPr marL="0" indent="914400">
              <a:spcBef>
                <a:spcPts val="4200"/>
              </a:spcBef>
              <a:defRPr sz="3200">
                <a:solidFill>
                  <a:srgbClr val="072B41"/>
                </a:solidFill>
              </a:defRPr>
            </a:lvl5pPr>
          </a:lstStyle>
          <a:p>
            <a:r>
              <a:t>Body Level One</a:t>
            </a:r>
          </a:p>
          <a:p>
            <a:pPr lvl="1"/>
            <a:r>
              <a:t>Body Level Two</a:t>
            </a:r>
          </a:p>
          <a:p>
            <a:pPr lvl="2"/>
            <a:r>
              <a:t>Body Level Three</a:t>
            </a:r>
          </a:p>
          <a:p>
            <a:pPr lvl="3"/>
            <a:r>
              <a:t>Body Level Four</a:t>
            </a:r>
          </a:p>
          <a:p>
            <a:pPr lvl="4"/>
            <a:r>
              <a:t>Body Level Five</a:t>
            </a:r>
          </a:p>
        </p:txBody>
      </p:sp>
      <p:sp>
        <p:nvSpPr>
          <p:cNvPr id="49" name="Google Shape;25;p4"/>
          <p:cNvSpPr txBox="1">
            <a:spLocks noGrp="1"/>
          </p:cNvSpPr>
          <p:nvPr>
            <p:ph type="body" sz="quarter" idx="21"/>
          </p:nvPr>
        </p:nvSpPr>
        <p:spPr>
          <a:xfrm>
            <a:off x="3479800" y="1239733"/>
            <a:ext cx="8000001" cy="393701"/>
          </a:xfrm>
          <a:prstGeom prst="rect">
            <a:avLst/>
          </a:prstGeom>
          <a:ln w="12700"/>
        </p:spPr>
        <p:txBody>
          <a:bodyPr lIns="0" tIns="0" rIns="0" bIns="0">
            <a:spAutoFit/>
          </a:bodyPr>
          <a:lstStyle>
            <a:lvl1pPr marL="0" indent="0">
              <a:defRPr sz="2700">
                <a:solidFill>
                  <a:srgbClr val="072B41"/>
                </a:solidFill>
              </a:defRPr>
            </a:lvl1pPr>
          </a:lstStyle>
          <a:p>
            <a:r>
              <a:t>January 1 - November 18, 2021</a:t>
            </a:r>
          </a:p>
        </p:txBody>
      </p:sp>
      <p:pic>
        <p:nvPicPr>
          <p:cNvPr id="50" name="Google Shape;135;p20" descr="Google Shape;135;p20"/>
          <p:cNvPicPr>
            <a:picLocks noChangeAspect="1"/>
          </p:cNvPicPr>
          <p:nvPr/>
        </p:nvPicPr>
        <p:blipFill>
          <a:blip r:embed="rId2"/>
          <a:stretch>
            <a:fillRect/>
          </a:stretch>
        </p:blipFill>
        <p:spPr>
          <a:xfrm>
            <a:off x="3444239" y="2031999"/>
            <a:ext cx="731521" cy="731521"/>
          </a:xfrm>
          <a:prstGeom prst="rect">
            <a:avLst/>
          </a:prstGeom>
          <a:ln w="12700">
            <a:miter lim="400000"/>
          </a:ln>
        </p:spPr>
      </p:pic>
      <p:sp>
        <p:nvSpPr>
          <p:cNvPr id="51" name="Image"/>
          <p:cNvSpPr>
            <a:spLocks noGrp="1"/>
          </p:cNvSpPr>
          <p:nvPr>
            <p:ph type="pic" sz="quarter" idx="22"/>
          </p:nvPr>
        </p:nvSpPr>
        <p:spPr>
          <a:xfrm>
            <a:off x="1193800" y="1072349"/>
            <a:ext cx="1765102" cy="1765103"/>
          </a:xfrm>
          <a:prstGeom prst="rect">
            <a:avLst/>
          </a:prstGeom>
          <a:ln w="9525">
            <a:solidFill>
              <a:srgbClr val="DDDDDD"/>
            </a:solidFill>
            <a:round/>
          </a:ln>
        </p:spPr>
        <p:txBody>
          <a:bodyPr lIns="91439" tIns="45719" rIns="91439" bIns="45719">
            <a:noAutofit/>
          </a:bodyPr>
          <a:lstStyle/>
          <a:p>
            <a:endParaRPr/>
          </a:p>
        </p:txBody>
      </p:sp>
      <p:pic>
        <p:nvPicPr>
          <p:cNvPr id="52" name="rival+quid.png"/>
          <p:cNvPicPr>
            <a:picLocks noChangeAspect="1"/>
          </p:cNvPicPr>
          <p:nvPr/>
        </p:nvPicPr>
        <p:blipFill>
          <a:blip r:embed="rId3">
            <a:extLst>
              <a:ext uri="{28A0092B-C50C-407E-A947-70E740481C1C}">
                <a14:useLocalDpi xmlns:a14="http://schemas.microsoft.com/office/drawing/2010/main" val="0"/>
              </a:ext>
            </a:extLst>
          </a:blip>
          <a:srcRect/>
          <a:stretch/>
        </p:blipFill>
        <p:spPr>
          <a:xfrm>
            <a:off x="20559074" y="12596994"/>
            <a:ext cx="2138160" cy="618222"/>
          </a:xfrm>
          <a:prstGeom prst="rect">
            <a:avLst/>
          </a:prstGeom>
          <a:ln w="12700">
            <a:miter lim="400000"/>
          </a:ln>
        </p:spPr>
      </p:pic>
      <p:grpSp>
        <p:nvGrpSpPr>
          <p:cNvPr id="55" name="Group"/>
          <p:cNvGrpSpPr/>
          <p:nvPr/>
        </p:nvGrpSpPr>
        <p:grpSpPr>
          <a:xfrm>
            <a:off x="1219129" y="12853022"/>
            <a:ext cx="18520317" cy="106165"/>
            <a:chOff x="-3872651" y="0"/>
            <a:chExt cx="18520315" cy="106164"/>
          </a:xfrm>
        </p:grpSpPr>
        <p:sp>
          <p:nvSpPr>
            <p:cNvPr id="53" name="Line"/>
            <p:cNvSpPr/>
            <p:nvPr/>
          </p:nvSpPr>
          <p:spPr>
            <a:xfrm>
              <a:off x="-3872652" y="59432"/>
              <a:ext cx="18376210" cy="1"/>
            </a:xfrm>
            <a:prstGeom prst="line">
              <a:avLst/>
            </a:prstGeom>
            <a:noFill/>
            <a:ln w="25400" cap="flat">
              <a:solidFill>
                <a:srgbClr val="000000"/>
              </a:solidFill>
              <a:prstDash val="solid"/>
              <a:round/>
            </a:ln>
            <a:effectLst/>
          </p:spPr>
          <p:txBody>
            <a:bodyPr wrap="square" lIns="45718" tIns="45718" rIns="45718" bIns="45718" numCol="1" anchor="t">
              <a:noAutofit/>
            </a:bodyPr>
            <a:lstStyle/>
            <a:p>
              <a:pPr algn="ctr" defTabSz="821530">
                <a:lnSpc>
                  <a:spcPct val="90000"/>
                </a:lnSpc>
                <a:defRPr sz="10000" cap="all">
                  <a:solidFill>
                    <a:srgbClr val="2890CF"/>
                  </a:solidFill>
                  <a:latin typeface="QuidSans-Bold"/>
                  <a:ea typeface="QuidSans-Bold"/>
                  <a:cs typeface="QuidSans-Bold"/>
                  <a:sym typeface="QuidSans-Bold"/>
                </a:defRPr>
              </a:pPr>
              <a:endParaRPr/>
            </a:p>
          </p:txBody>
        </p:sp>
        <p:sp>
          <p:nvSpPr>
            <p:cNvPr id="54" name="000000000"/>
            <p:cNvSpPr/>
            <p:nvPr/>
          </p:nvSpPr>
          <p:spPr>
            <a:xfrm>
              <a:off x="14541500" y="0"/>
              <a:ext cx="106165" cy="106165"/>
            </a:xfrm>
            <a:prstGeom prst="ellipse">
              <a:avLst/>
            </a:prstGeom>
            <a:noFill/>
            <a:ln w="25400" cap="flat">
              <a:solidFill>
                <a:srgbClr val="0000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numCol="1" anchor="ctr">
              <a:noAutofit/>
            </a:bodyPr>
            <a:lstStyle>
              <a:lvl1pPr defTabSz="821530">
                <a:defRPr sz="8300" cap="all">
                  <a:solidFill>
                    <a:srgbClr val="FFFFFF"/>
                  </a:solidFill>
                </a:defRPr>
              </a:lvl1pPr>
            </a:lstStyle>
            <a:p>
              <a:endParaRPr dirty="0"/>
            </a:p>
          </p:txBody>
        </p:sp>
      </p:grpSp>
      <p:sp>
        <p:nvSpPr>
          <p:cNvPr id="56" name="Rectangle"/>
          <p:cNvSpPr/>
          <p:nvPr/>
        </p:nvSpPr>
        <p:spPr>
          <a:xfrm>
            <a:off x="-1" y="0"/>
            <a:ext cx="24384001" cy="218381"/>
          </a:xfrm>
          <a:prstGeom prst="rect">
            <a:avLst/>
          </a:prstGeom>
          <a:solidFill>
            <a:schemeClr val="accent5"/>
          </a:solidFill>
          <a:ln w="12700">
            <a:miter lim="400000"/>
          </a:ln>
        </p:spPr>
        <p:txBody>
          <a:bodyPr lIns="0" tIns="0" rIns="0" bIns="0"/>
          <a:lstStyle/>
          <a:p>
            <a:pPr>
              <a:defRPr sz="3600">
                <a:solidFill>
                  <a:srgbClr val="000000"/>
                </a:solidFill>
              </a:defRPr>
            </a:pPr>
            <a:endParaRP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main-generic">
    <p:spTree>
      <p:nvGrpSpPr>
        <p:cNvPr id="1" name=""/>
        <p:cNvGrpSpPr/>
        <p:nvPr/>
      </p:nvGrpSpPr>
      <p:grpSpPr>
        <a:xfrm>
          <a:off x="0" y="0"/>
          <a:ext cx="0" cy="0"/>
          <a:chOff x="0" y="0"/>
          <a:chExt cx="0" cy="0"/>
        </a:xfrm>
      </p:grpSpPr>
      <p:sp>
        <p:nvSpPr>
          <p:cNvPr id="64" name="Title Text"/>
          <p:cNvSpPr txBox="1">
            <a:spLocks noGrp="1"/>
          </p:cNvSpPr>
          <p:nvPr>
            <p:ph type="title"/>
          </p:nvPr>
        </p:nvSpPr>
        <p:spPr>
          <a:xfrm>
            <a:off x="3435095" y="1828800"/>
            <a:ext cx="19642249" cy="1527201"/>
          </a:xfrm>
          <a:prstGeom prst="rect">
            <a:avLst/>
          </a:prstGeom>
        </p:spPr>
        <p:txBody>
          <a:bodyPr lIns="0" tIns="0" rIns="0" bIns="0" anchor="t"/>
          <a:lstStyle/>
          <a:p>
            <a:r>
              <a:t>Title Text</a:t>
            </a:r>
          </a:p>
        </p:txBody>
      </p:sp>
      <p:sp>
        <p:nvSpPr>
          <p:cNvPr id="65" name="Body Level One…"/>
          <p:cNvSpPr txBox="1">
            <a:spLocks noGrp="1"/>
          </p:cNvSpPr>
          <p:nvPr>
            <p:ph type="body" sz="quarter" idx="1"/>
          </p:nvPr>
        </p:nvSpPr>
        <p:spPr>
          <a:xfrm>
            <a:off x="1239938" y="3936866"/>
            <a:ext cx="11504410" cy="4664707"/>
          </a:xfrm>
          <a:prstGeom prst="rect">
            <a:avLst/>
          </a:prstGeom>
        </p:spPr>
        <p:txBody>
          <a:bodyPr lIns="0" tIns="0" rIns="0" bIns="0"/>
          <a:lstStyle>
            <a:lvl1pPr marL="0" indent="0">
              <a:spcBef>
                <a:spcPts val="4200"/>
              </a:spcBef>
              <a:defRPr sz="3200">
                <a:solidFill>
                  <a:srgbClr val="072B41"/>
                </a:solidFill>
              </a:defRPr>
            </a:lvl1pPr>
            <a:lvl2pPr marL="0" indent="228600">
              <a:spcBef>
                <a:spcPts val="4200"/>
              </a:spcBef>
              <a:defRPr sz="3200">
                <a:solidFill>
                  <a:srgbClr val="072B41"/>
                </a:solidFill>
              </a:defRPr>
            </a:lvl2pPr>
            <a:lvl3pPr marL="0" indent="457200">
              <a:spcBef>
                <a:spcPts val="4200"/>
              </a:spcBef>
              <a:defRPr sz="3200">
                <a:solidFill>
                  <a:srgbClr val="072B41"/>
                </a:solidFill>
              </a:defRPr>
            </a:lvl3pPr>
            <a:lvl4pPr marL="0" indent="685800">
              <a:spcBef>
                <a:spcPts val="4200"/>
              </a:spcBef>
              <a:defRPr sz="3200">
                <a:solidFill>
                  <a:srgbClr val="072B41"/>
                </a:solidFill>
              </a:defRPr>
            </a:lvl4pPr>
            <a:lvl5pPr marL="0" indent="914400">
              <a:spcBef>
                <a:spcPts val="4200"/>
              </a:spcBef>
              <a:defRPr sz="3200">
                <a:solidFill>
                  <a:srgbClr val="072B41"/>
                </a:solidFill>
              </a:defRPr>
            </a:lvl5pPr>
          </a:lstStyle>
          <a:p>
            <a:r>
              <a:t>Body Level One</a:t>
            </a:r>
          </a:p>
          <a:p>
            <a:pPr lvl="1"/>
            <a:r>
              <a:t>Body Level Two</a:t>
            </a:r>
          </a:p>
          <a:p>
            <a:pPr lvl="2"/>
            <a:r>
              <a:t>Body Level Three</a:t>
            </a:r>
          </a:p>
          <a:p>
            <a:pPr lvl="3"/>
            <a:r>
              <a:t>Body Level Four</a:t>
            </a:r>
          </a:p>
          <a:p>
            <a:pPr lvl="4"/>
            <a:r>
              <a:t>Body Level Five</a:t>
            </a:r>
          </a:p>
        </p:txBody>
      </p:sp>
      <p:sp>
        <p:nvSpPr>
          <p:cNvPr id="66" name="Google Shape;25;p4"/>
          <p:cNvSpPr txBox="1">
            <a:spLocks noGrp="1"/>
          </p:cNvSpPr>
          <p:nvPr>
            <p:ph type="body" sz="quarter" idx="21"/>
          </p:nvPr>
        </p:nvSpPr>
        <p:spPr>
          <a:xfrm>
            <a:off x="3485895" y="1239733"/>
            <a:ext cx="8000001" cy="393701"/>
          </a:xfrm>
          <a:prstGeom prst="rect">
            <a:avLst/>
          </a:prstGeom>
          <a:ln w="12700"/>
        </p:spPr>
        <p:txBody>
          <a:bodyPr lIns="0" tIns="0" rIns="0" bIns="0">
            <a:spAutoFit/>
          </a:bodyPr>
          <a:lstStyle>
            <a:lvl1pPr marL="0" indent="0">
              <a:defRPr sz="2700">
                <a:solidFill>
                  <a:srgbClr val="072B41"/>
                </a:solidFill>
              </a:defRPr>
            </a:lvl1pPr>
          </a:lstStyle>
          <a:p>
            <a:r>
              <a:t>January 1 - November 18, 2021</a:t>
            </a:r>
          </a:p>
        </p:txBody>
      </p:sp>
      <p:sp>
        <p:nvSpPr>
          <p:cNvPr id="67" name="Image"/>
          <p:cNvSpPr>
            <a:spLocks noGrp="1"/>
          </p:cNvSpPr>
          <p:nvPr>
            <p:ph type="pic" sz="quarter" idx="22"/>
          </p:nvPr>
        </p:nvSpPr>
        <p:spPr>
          <a:xfrm>
            <a:off x="1193800" y="1072349"/>
            <a:ext cx="1765102" cy="1765103"/>
          </a:xfrm>
          <a:prstGeom prst="rect">
            <a:avLst/>
          </a:prstGeom>
          <a:ln w="9525">
            <a:solidFill>
              <a:srgbClr val="DDDDDD"/>
            </a:solidFill>
            <a:round/>
          </a:ln>
        </p:spPr>
        <p:txBody>
          <a:bodyPr lIns="91439" tIns="45719" rIns="91439" bIns="45719">
            <a:noAutofit/>
          </a:bodyPr>
          <a:lstStyle/>
          <a:p>
            <a:endParaRPr/>
          </a:p>
        </p:txBody>
      </p:sp>
      <p:pic>
        <p:nvPicPr>
          <p:cNvPr id="68" name="rival+quid.png"/>
          <p:cNvPicPr>
            <a:picLocks noChangeAspect="1"/>
          </p:cNvPicPr>
          <p:nvPr/>
        </p:nvPicPr>
        <p:blipFill>
          <a:blip r:embed="rId2">
            <a:extLst>
              <a:ext uri="{28A0092B-C50C-407E-A947-70E740481C1C}">
                <a14:useLocalDpi xmlns:a14="http://schemas.microsoft.com/office/drawing/2010/main" val="0"/>
              </a:ext>
            </a:extLst>
          </a:blip>
          <a:srcRect/>
          <a:stretch/>
        </p:blipFill>
        <p:spPr>
          <a:xfrm>
            <a:off x="20559074" y="12596994"/>
            <a:ext cx="2138160" cy="618222"/>
          </a:xfrm>
          <a:prstGeom prst="rect">
            <a:avLst/>
          </a:prstGeom>
          <a:ln w="12700">
            <a:miter lim="400000"/>
          </a:ln>
        </p:spPr>
      </p:pic>
      <p:grpSp>
        <p:nvGrpSpPr>
          <p:cNvPr id="71" name="Group"/>
          <p:cNvGrpSpPr/>
          <p:nvPr/>
        </p:nvGrpSpPr>
        <p:grpSpPr>
          <a:xfrm>
            <a:off x="1219129" y="12853022"/>
            <a:ext cx="18520317" cy="106165"/>
            <a:chOff x="-3872651" y="0"/>
            <a:chExt cx="18520315" cy="106164"/>
          </a:xfrm>
        </p:grpSpPr>
        <p:sp>
          <p:nvSpPr>
            <p:cNvPr id="69" name="Line"/>
            <p:cNvSpPr/>
            <p:nvPr/>
          </p:nvSpPr>
          <p:spPr>
            <a:xfrm>
              <a:off x="-3872652" y="59432"/>
              <a:ext cx="18376210" cy="1"/>
            </a:xfrm>
            <a:prstGeom prst="line">
              <a:avLst/>
            </a:prstGeom>
            <a:noFill/>
            <a:ln w="25400" cap="flat">
              <a:solidFill>
                <a:srgbClr val="000000"/>
              </a:solidFill>
              <a:prstDash val="solid"/>
              <a:round/>
            </a:ln>
            <a:effectLst/>
          </p:spPr>
          <p:txBody>
            <a:bodyPr wrap="square" lIns="45718" tIns="45718" rIns="45718" bIns="45718" numCol="1" anchor="t">
              <a:noAutofit/>
            </a:bodyPr>
            <a:lstStyle/>
            <a:p>
              <a:pPr algn="ctr" defTabSz="821530">
                <a:lnSpc>
                  <a:spcPct val="90000"/>
                </a:lnSpc>
                <a:defRPr sz="10000" cap="all">
                  <a:solidFill>
                    <a:srgbClr val="2890CF"/>
                  </a:solidFill>
                  <a:latin typeface="QuidSans-Bold"/>
                  <a:ea typeface="QuidSans-Bold"/>
                  <a:cs typeface="QuidSans-Bold"/>
                  <a:sym typeface="QuidSans-Bold"/>
                </a:defRPr>
              </a:pPr>
              <a:endParaRPr/>
            </a:p>
          </p:txBody>
        </p:sp>
        <p:sp>
          <p:nvSpPr>
            <p:cNvPr id="70" name="000000000"/>
            <p:cNvSpPr/>
            <p:nvPr/>
          </p:nvSpPr>
          <p:spPr>
            <a:xfrm>
              <a:off x="14541500" y="0"/>
              <a:ext cx="106165" cy="106165"/>
            </a:xfrm>
            <a:prstGeom prst="ellipse">
              <a:avLst/>
            </a:prstGeom>
            <a:noFill/>
            <a:ln w="25400" cap="flat">
              <a:solidFill>
                <a:srgbClr val="0000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numCol="1" anchor="ctr">
              <a:noAutofit/>
            </a:bodyPr>
            <a:lstStyle>
              <a:lvl1pPr defTabSz="821530">
                <a:defRPr sz="8300" cap="all">
                  <a:solidFill>
                    <a:srgbClr val="FFFFFF"/>
                  </a:solidFill>
                </a:defRPr>
              </a:lvl1pPr>
            </a:lstStyle>
            <a:p>
              <a:endParaRPr dirty="0"/>
            </a:p>
          </p:txBody>
        </p:sp>
      </p:grpSp>
      <p:sp>
        <p:nvSpPr>
          <p:cNvPr id="72" name="Rectangle"/>
          <p:cNvSpPr/>
          <p:nvPr/>
        </p:nvSpPr>
        <p:spPr>
          <a:xfrm>
            <a:off x="-1" y="0"/>
            <a:ext cx="24384001" cy="218381"/>
          </a:xfrm>
          <a:prstGeom prst="rect">
            <a:avLst/>
          </a:prstGeom>
          <a:solidFill>
            <a:schemeClr val="accent5"/>
          </a:solidFill>
          <a:ln w="12700">
            <a:miter lim="400000"/>
          </a:ln>
        </p:spPr>
        <p:txBody>
          <a:bodyPr lIns="0" tIns="0" rIns="0" bIns="0"/>
          <a:lstStyle/>
          <a:p>
            <a:pPr>
              <a:defRPr sz="3600">
                <a:solidFill>
                  <a:srgbClr val="000000"/>
                </a:solidFill>
              </a:defRPr>
            </a:pPr>
            <a:endParaRPr/>
          </a:p>
        </p:txBody>
      </p:sp>
      <p:sp>
        <p:nvSpPr>
          <p:cNvPr id="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main-instagram">
    <p:spTree>
      <p:nvGrpSpPr>
        <p:cNvPr id="1" name=""/>
        <p:cNvGrpSpPr/>
        <p:nvPr/>
      </p:nvGrpSpPr>
      <p:grpSpPr>
        <a:xfrm>
          <a:off x="0" y="0"/>
          <a:ext cx="0" cy="0"/>
          <a:chOff x="0" y="0"/>
          <a:chExt cx="0" cy="0"/>
        </a:xfrm>
      </p:grpSpPr>
      <p:sp>
        <p:nvSpPr>
          <p:cNvPr id="80" name="Title Text"/>
          <p:cNvSpPr txBox="1">
            <a:spLocks noGrp="1"/>
          </p:cNvSpPr>
          <p:nvPr>
            <p:ph type="title"/>
          </p:nvPr>
        </p:nvSpPr>
        <p:spPr>
          <a:xfrm>
            <a:off x="4451095" y="1828800"/>
            <a:ext cx="18582692" cy="1527201"/>
          </a:xfrm>
          <a:prstGeom prst="rect">
            <a:avLst/>
          </a:prstGeom>
        </p:spPr>
        <p:txBody>
          <a:bodyPr lIns="0" tIns="0" rIns="0" bIns="0" anchor="t"/>
          <a:lstStyle/>
          <a:p>
            <a:r>
              <a:t>Title Text</a:t>
            </a:r>
          </a:p>
        </p:txBody>
      </p:sp>
      <p:sp>
        <p:nvSpPr>
          <p:cNvPr id="81" name="Body Level One…"/>
          <p:cNvSpPr txBox="1">
            <a:spLocks noGrp="1"/>
          </p:cNvSpPr>
          <p:nvPr>
            <p:ph type="body" sz="quarter" idx="1"/>
          </p:nvPr>
        </p:nvSpPr>
        <p:spPr>
          <a:xfrm>
            <a:off x="1239938" y="3936866"/>
            <a:ext cx="11504410" cy="4664707"/>
          </a:xfrm>
          <a:prstGeom prst="rect">
            <a:avLst/>
          </a:prstGeom>
        </p:spPr>
        <p:txBody>
          <a:bodyPr lIns="0" tIns="0" rIns="0" bIns="0"/>
          <a:lstStyle>
            <a:lvl1pPr marL="0" indent="0">
              <a:spcBef>
                <a:spcPts val="4200"/>
              </a:spcBef>
              <a:defRPr sz="3200">
                <a:solidFill>
                  <a:srgbClr val="072B41"/>
                </a:solidFill>
              </a:defRPr>
            </a:lvl1pPr>
            <a:lvl2pPr marL="0" indent="228600">
              <a:spcBef>
                <a:spcPts val="4200"/>
              </a:spcBef>
              <a:defRPr sz="3200">
                <a:solidFill>
                  <a:srgbClr val="072B41"/>
                </a:solidFill>
              </a:defRPr>
            </a:lvl2pPr>
            <a:lvl3pPr marL="0" indent="457200">
              <a:spcBef>
                <a:spcPts val="4200"/>
              </a:spcBef>
              <a:defRPr sz="3200">
                <a:solidFill>
                  <a:srgbClr val="072B41"/>
                </a:solidFill>
              </a:defRPr>
            </a:lvl3pPr>
            <a:lvl4pPr marL="0" indent="685800">
              <a:spcBef>
                <a:spcPts val="4200"/>
              </a:spcBef>
              <a:defRPr sz="3200">
                <a:solidFill>
                  <a:srgbClr val="072B41"/>
                </a:solidFill>
              </a:defRPr>
            </a:lvl4pPr>
            <a:lvl5pPr marL="0" indent="914400">
              <a:spcBef>
                <a:spcPts val="4200"/>
              </a:spcBef>
              <a:defRPr sz="3200">
                <a:solidFill>
                  <a:srgbClr val="072B41"/>
                </a:solidFill>
              </a:defRPr>
            </a:lvl5pPr>
          </a:lstStyle>
          <a:p>
            <a:r>
              <a:t>Body Level One</a:t>
            </a:r>
          </a:p>
          <a:p>
            <a:pPr lvl="1"/>
            <a:r>
              <a:t>Body Level Two</a:t>
            </a:r>
          </a:p>
          <a:p>
            <a:pPr lvl="2"/>
            <a:r>
              <a:t>Body Level Three</a:t>
            </a:r>
          </a:p>
          <a:p>
            <a:pPr lvl="3"/>
            <a:r>
              <a:t>Body Level Four</a:t>
            </a:r>
          </a:p>
          <a:p>
            <a:pPr lvl="4"/>
            <a:r>
              <a:t>Body Level Five</a:t>
            </a:r>
          </a:p>
        </p:txBody>
      </p:sp>
      <p:sp>
        <p:nvSpPr>
          <p:cNvPr id="82" name="Google Shape;25;p4"/>
          <p:cNvSpPr txBox="1">
            <a:spLocks noGrp="1"/>
          </p:cNvSpPr>
          <p:nvPr>
            <p:ph type="body" sz="quarter" idx="21"/>
          </p:nvPr>
        </p:nvSpPr>
        <p:spPr>
          <a:xfrm>
            <a:off x="3485895" y="1239733"/>
            <a:ext cx="8000001" cy="393701"/>
          </a:xfrm>
          <a:prstGeom prst="rect">
            <a:avLst/>
          </a:prstGeom>
          <a:ln w="12700"/>
        </p:spPr>
        <p:txBody>
          <a:bodyPr lIns="0" tIns="0" rIns="0" bIns="0">
            <a:spAutoFit/>
          </a:bodyPr>
          <a:lstStyle>
            <a:lvl1pPr marL="0" indent="0">
              <a:defRPr sz="2700">
                <a:solidFill>
                  <a:srgbClr val="072B41"/>
                </a:solidFill>
              </a:defRPr>
            </a:lvl1pPr>
          </a:lstStyle>
          <a:p>
            <a:r>
              <a:t>January 1 - November 18, 2021</a:t>
            </a:r>
          </a:p>
        </p:txBody>
      </p:sp>
      <p:pic>
        <p:nvPicPr>
          <p:cNvPr id="83" name="Google Shape;135;p20" descr="Google Shape;135;p20"/>
          <p:cNvPicPr>
            <a:picLocks noChangeAspect="1"/>
          </p:cNvPicPr>
          <p:nvPr/>
        </p:nvPicPr>
        <p:blipFill>
          <a:blip r:embed="rId2"/>
          <a:stretch>
            <a:fillRect/>
          </a:stretch>
        </p:blipFill>
        <p:spPr>
          <a:xfrm>
            <a:off x="3444239" y="2031999"/>
            <a:ext cx="731521" cy="731521"/>
          </a:xfrm>
          <a:prstGeom prst="rect">
            <a:avLst/>
          </a:prstGeom>
          <a:ln w="12700">
            <a:miter lim="400000"/>
          </a:ln>
        </p:spPr>
      </p:pic>
      <p:sp>
        <p:nvSpPr>
          <p:cNvPr id="84" name="Image"/>
          <p:cNvSpPr>
            <a:spLocks noGrp="1"/>
          </p:cNvSpPr>
          <p:nvPr>
            <p:ph type="pic" sz="quarter" idx="22"/>
          </p:nvPr>
        </p:nvSpPr>
        <p:spPr>
          <a:xfrm>
            <a:off x="1193800" y="1072349"/>
            <a:ext cx="1765102" cy="1765103"/>
          </a:xfrm>
          <a:prstGeom prst="rect">
            <a:avLst/>
          </a:prstGeom>
          <a:ln w="9525">
            <a:solidFill>
              <a:srgbClr val="DDDDDD"/>
            </a:solidFill>
            <a:round/>
          </a:ln>
        </p:spPr>
        <p:txBody>
          <a:bodyPr lIns="91439" tIns="45719" rIns="91439" bIns="45719">
            <a:noAutofit/>
          </a:bodyPr>
          <a:lstStyle/>
          <a:p>
            <a:endParaRPr/>
          </a:p>
        </p:txBody>
      </p:sp>
      <p:pic>
        <p:nvPicPr>
          <p:cNvPr id="85" name="rival+quid.png"/>
          <p:cNvPicPr>
            <a:picLocks noChangeAspect="1"/>
          </p:cNvPicPr>
          <p:nvPr/>
        </p:nvPicPr>
        <p:blipFill>
          <a:blip r:embed="rId3">
            <a:extLst>
              <a:ext uri="{28A0092B-C50C-407E-A947-70E740481C1C}">
                <a14:useLocalDpi xmlns:a14="http://schemas.microsoft.com/office/drawing/2010/main" val="0"/>
              </a:ext>
            </a:extLst>
          </a:blip>
          <a:srcRect/>
          <a:stretch/>
        </p:blipFill>
        <p:spPr>
          <a:xfrm>
            <a:off x="20559074" y="12596994"/>
            <a:ext cx="2138160" cy="618222"/>
          </a:xfrm>
          <a:prstGeom prst="rect">
            <a:avLst/>
          </a:prstGeom>
          <a:ln w="12700">
            <a:miter lim="400000"/>
          </a:ln>
        </p:spPr>
      </p:pic>
      <p:grpSp>
        <p:nvGrpSpPr>
          <p:cNvPr id="88" name="Group"/>
          <p:cNvGrpSpPr/>
          <p:nvPr/>
        </p:nvGrpSpPr>
        <p:grpSpPr>
          <a:xfrm>
            <a:off x="1219129" y="12853022"/>
            <a:ext cx="18520317" cy="106165"/>
            <a:chOff x="-3872651" y="0"/>
            <a:chExt cx="18520315" cy="106164"/>
          </a:xfrm>
        </p:grpSpPr>
        <p:sp>
          <p:nvSpPr>
            <p:cNvPr id="86" name="Line"/>
            <p:cNvSpPr/>
            <p:nvPr/>
          </p:nvSpPr>
          <p:spPr>
            <a:xfrm>
              <a:off x="-3872652" y="59432"/>
              <a:ext cx="18376210" cy="1"/>
            </a:xfrm>
            <a:prstGeom prst="line">
              <a:avLst/>
            </a:prstGeom>
            <a:noFill/>
            <a:ln w="25400" cap="flat">
              <a:solidFill>
                <a:srgbClr val="000000"/>
              </a:solidFill>
              <a:prstDash val="solid"/>
              <a:round/>
            </a:ln>
            <a:effectLst/>
          </p:spPr>
          <p:txBody>
            <a:bodyPr wrap="square" lIns="45718" tIns="45718" rIns="45718" bIns="45718" numCol="1" anchor="t">
              <a:noAutofit/>
            </a:bodyPr>
            <a:lstStyle/>
            <a:p>
              <a:pPr algn="ctr" defTabSz="821530">
                <a:lnSpc>
                  <a:spcPct val="90000"/>
                </a:lnSpc>
                <a:defRPr sz="10000" cap="all">
                  <a:solidFill>
                    <a:srgbClr val="2890CF"/>
                  </a:solidFill>
                  <a:latin typeface="QuidSans-Bold"/>
                  <a:ea typeface="QuidSans-Bold"/>
                  <a:cs typeface="QuidSans-Bold"/>
                  <a:sym typeface="QuidSans-Bold"/>
                </a:defRPr>
              </a:pPr>
              <a:endParaRPr/>
            </a:p>
          </p:txBody>
        </p:sp>
        <p:sp>
          <p:nvSpPr>
            <p:cNvPr id="87" name="000000000"/>
            <p:cNvSpPr/>
            <p:nvPr/>
          </p:nvSpPr>
          <p:spPr>
            <a:xfrm>
              <a:off x="14541500" y="0"/>
              <a:ext cx="106165" cy="106165"/>
            </a:xfrm>
            <a:prstGeom prst="ellipse">
              <a:avLst/>
            </a:prstGeom>
            <a:noFill/>
            <a:ln w="25400" cap="flat">
              <a:solidFill>
                <a:srgbClr val="0000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numCol="1" anchor="ctr">
              <a:noAutofit/>
            </a:bodyPr>
            <a:lstStyle>
              <a:lvl1pPr defTabSz="821530">
                <a:defRPr sz="8300" cap="all">
                  <a:solidFill>
                    <a:srgbClr val="FFFFFF"/>
                  </a:solidFill>
                </a:defRPr>
              </a:lvl1pPr>
            </a:lstStyle>
            <a:p>
              <a:endParaRPr dirty="0"/>
            </a:p>
          </p:txBody>
        </p:sp>
      </p:grpSp>
      <p:sp>
        <p:nvSpPr>
          <p:cNvPr id="89" name="Rectangle"/>
          <p:cNvSpPr/>
          <p:nvPr/>
        </p:nvSpPr>
        <p:spPr>
          <a:xfrm>
            <a:off x="-1" y="0"/>
            <a:ext cx="24384001" cy="218381"/>
          </a:xfrm>
          <a:prstGeom prst="rect">
            <a:avLst/>
          </a:prstGeom>
          <a:solidFill>
            <a:schemeClr val="accent5"/>
          </a:solidFill>
          <a:ln w="12700">
            <a:miter lim="400000"/>
          </a:ln>
        </p:spPr>
        <p:txBody>
          <a:bodyPr lIns="0" tIns="0" rIns="0" bIns="0"/>
          <a:lstStyle/>
          <a:p>
            <a:pPr>
              <a:defRPr sz="3600">
                <a:solidFill>
                  <a:srgbClr val="000000"/>
                </a:solidFill>
              </a:defRPr>
            </a:pPr>
            <a:endParaRPr/>
          </a:p>
        </p:txBody>
      </p:sp>
      <p:sp>
        <p:nvSpPr>
          <p:cNvPr id="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730837" y="4121199"/>
            <a:ext cx="21821985" cy="547360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43799" tIns="243799" rIns="243799" bIns="243799" anchor="b">
            <a:normAutofit/>
          </a:bodyPr>
          <a:lstStyle/>
          <a:p>
            <a:r>
              <a:t>Title Text</a:t>
            </a:r>
          </a:p>
        </p:txBody>
      </p:sp>
      <p:sp>
        <p:nvSpPr>
          <p:cNvPr id="3" name="Body Level One…"/>
          <p:cNvSpPr txBox="1">
            <a:spLocks noGrp="1"/>
          </p:cNvSpPr>
          <p:nvPr>
            <p:ph type="body" idx="1"/>
          </p:nvPr>
        </p:nvSpPr>
        <p:spPr>
          <a:xfrm>
            <a:off x="1730859" y="5801199"/>
            <a:ext cx="21821942" cy="211360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43799" tIns="243799" rIns="243799" bIns="243799">
            <a:normAutofit/>
          </a:bodyPr>
          <a:lstStyle/>
          <a:p>
            <a:r>
              <a:t>Body Level One</a:t>
            </a:r>
          </a:p>
          <a:p>
            <a:pPr lvl="1"/>
            <a:r>
              <a:t>Body Level Two</a:t>
            </a:r>
          </a:p>
          <a:p>
            <a:pPr lvl="2"/>
            <a:r>
              <a:t>Body Level Three</a:t>
            </a:r>
          </a:p>
          <a:p>
            <a:pPr lvl="3"/>
            <a:r>
              <a:t>Body Level Four</a:t>
            </a:r>
          </a:p>
          <a:p>
            <a:pPr lvl="4"/>
            <a:r>
              <a:t>Body Level Five</a:t>
            </a:r>
          </a:p>
        </p:txBody>
      </p:sp>
      <p:sp>
        <p:nvSpPr>
          <p:cNvPr id="4" name="Rectangle"/>
          <p:cNvSpPr/>
          <p:nvPr/>
        </p:nvSpPr>
        <p:spPr>
          <a:xfrm>
            <a:off x="-1" y="0"/>
            <a:ext cx="24384001" cy="218381"/>
          </a:xfrm>
          <a:prstGeom prst="rect">
            <a:avLst/>
          </a:prstGeom>
          <a:solidFill>
            <a:schemeClr val="accent5"/>
          </a:solidFill>
          <a:ln w="12700">
            <a:miter lim="400000"/>
          </a:ln>
        </p:spPr>
        <p:txBody>
          <a:bodyPr lIns="0" tIns="0" rIns="0" bIns="0"/>
          <a:lstStyle/>
          <a:p>
            <a:pPr>
              <a:defRPr sz="3600">
                <a:solidFill>
                  <a:srgbClr val="000000"/>
                </a:solidFill>
              </a:defRPr>
            </a:pPr>
            <a:endParaRPr/>
          </a:p>
        </p:txBody>
      </p:sp>
      <p:sp>
        <p:nvSpPr>
          <p:cNvPr id="5" name="Slide Number"/>
          <p:cNvSpPr txBox="1">
            <a:spLocks noGrp="1"/>
          </p:cNvSpPr>
          <p:nvPr>
            <p:ph type="sldNum" sz="quarter" idx="2"/>
          </p:nvPr>
        </p:nvSpPr>
        <p:spPr>
          <a:xfrm>
            <a:off x="22593222" y="12519395"/>
            <a:ext cx="826056" cy="881301"/>
          </a:xfrm>
          <a:prstGeom prst="rect">
            <a:avLst/>
          </a:prstGeom>
          <a:ln w="25400">
            <a:miter lim="400000"/>
          </a:ln>
        </p:spPr>
        <p:txBody>
          <a:bodyPr wrap="none" lIns="243799" tIns="243799" rIns="243799" bIns="243799" anchor="ctr">
            <a:spAutoFit/>
          </a:body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spd="med"/>
  <p:txStyles>
    <p:titleStyle>
      <a:lvl1pPr marL="0" marR="0" indent="0" algn="l" defTabSz="914400" rtl="0" latinLnBrk="0">
        <a:lnSpc>
          <a:spcPct val="100000"/>
        </a:lnSpc>
        <a:spcBef>
          <a:spcPts val="0"/>
        </a:spcBef>
        <a:spcAft>
          <a:spcPts val="0"/>
        </a:spcAft>
        <a:buClrTx/>
        <a:buSzTx/>
        <a:buFontTx/>
        <a:buNone/>
        <a:tabLst/>
        <a:defRPr sz="6500" b="0" i="0" u="none" strike="noStrike" cap="none" spc="-130" baseline="0">
          <a:solidFill>
            <a:srgbClr val="072B41"/>
          </a:solidFill>
          <a:uFillTx/>
          <a:latin typeface="+mn-lt"/>
          <a:ea typeface="+mn-ea"/>
          <a:cs typeface="+mn-cs"/>
          <a:sym typeface="Quid Sans-Regular"/>
        </a:defRPr>
      </a:lvl1pPr>
      <a:lvl2pPr marL="0" marR="0" indent="0" algn="l" defTabSz="914400" rtl="0" latinLnBrk="0">
        <a:lnSpc>
          <a:spcPct val="100000"/>
        </a:lnSpc>
        <a:spcBef>
          <a:spcPts val="0"/>
        </a:spcBef>
        <a:spcAft>
          <a:spcPts val="0"/>
        </a:spcAft>
        <a:buClrTx/>
        <a:buSzTx/>
        <a:buFontTx/>
        <a:buNone/>
        <a:tabLst/>
        <a:defRPr sz="6500" b="0" i="0" u="none" strike="noStrike" cap="none" spc="-130" baseline="0">
          <a:solidFill>
            <a:srgbClr val="072B41"/>
          </a:solidFill>
          <a:uFillTx/>
          <a:latin typeface="+mn-lt"/>
          <a:ea typeface="+mn-ea"/>
          <a:cs typeface="+mn-cs"/>
          <a:sym typeface="Quid Sans-Regular"/>
        </a:defRPr>
      </a:lvl2pPr>
      <a:lvl3pPr marL="0" marR="0" indent="0" algn="l" defTabSz="914400" rtl="0" latinLnBrk="0">
        <a:lnSpc>
          <a:spcPct val="100000"/>
        </a:lnSpc>
        <a:spcBef>
          <a:spcPts val="0"/>
        </a:spcBef>
        <a:spcAft>
          <a:spcPts val="0"/>
        </a:spcAft>
        <a:buClrTx/>
        <a:buSzTx/>
        <a:buFontTx/>
        <a:buNone/>
        <a:tabLst/>
        <a:defRPr sz="6500" b="0" i="0" u="none" strike="noStrike" cap="none" spc="-130" baseline="0">
          <a:solidFill>
            <a:srgbClr val="072B41"/>
          </a:solidFill>
          <a:uFillTx/>
          <a:latin typeface="+mn-lt"/>
          <a:ea typeface="+mn-ea"/>
          <a:cs typeface="+mn-cs"/>
          <a:sym typeface="Quid Sans-Regular"/>
        </a:defRPr>
      </a:lvl3pPr>
      <a:lvl4pPr marL="0" marR="0" indent="0" algn="l" defTabSz="914400" rtl="0" latinLnBrk="0">
        <a:lnSpc>
          <a:spcPct val="100000"/>
        </a:lnSpc>
        <a:spcBef>
          <a:spcPts val="0"/>
        </a:spcBef>
        <a:spcAft>
          <a:spcPts val="0"/>
        </a:spcAft>
        <a:buClrTx/>
        <a:buSzTx/>
        <a:buFontTx/>
        <a:buNone/>
        <a:tabLst/>
        <a:defRPr sz="6500" b="0" i="0" u="none" strike="noStrike" cap="none" spc="-130" baseline="0">
          <a:solidFill>
            <a:srgbClr val="072B41"/>
          </a:solidFill>
          <a:uFillTx/>
          <a:latin typeface="+mn-lt"/>
          <a:ea typeface="+mn-ea"/>
          <a:cs typeface="+mn-cs"/>
          <a:sym typeface="Quid Sans-Regular"/>
        </a:defRPr>
      </a:lvl4pPr>
      <a:lvl5pPr marL="0" marR="0" indent="0" algn="l" defTabSz="914400" rtl="0" latinLnBrk="0">
        <a:lnSpc>
          <a:spcPct val="100000"/>
        </a:lnSpc>
        <a:spcBef>
          <a:spcPts val="0"/>
        </a:spcBef>
        <a:spcAft>
          <a:spcPts val="0"/>
        </a:spcAft>
        <a:buClrTx/>
        <a:buSzTx/>
        <a:buFontTx/>
        <a:buNone/>
        <a:tabLst/>
        <a:defRPr sz="6500" b="0" i="0" u="none" strike="noStrike" cap="none" spc="-130" baseline="0">
          <a:solidFill>
            <a:srgbClr val="072B41"/>
          </a:solidFill>
          <a:uFillTx/>
          <a:latin typeface="+mn-lt"/>
          <a:ea typeface="+mn-ea"/>
          <a:cs typeface="+mn-cs"/>
          <a:sym typeface="Quid Sans-Regular"/>
        </a:defRPr>
      </a:lvl5pPr>
      <a:lvl6pPr marL="0" marR="0" indent="0" algn="l" defTabSz="914400" rtl="0" latinLnBrk="0">
        <a:lnSpc>
          <a:spcPct val="100000"/>
        </a:lnSpc>
        <a:spcBef>
          <a:spcPts val="0"/>
        </a:spcBef>
        <a:spcAft>
          <a:spcPts val="0"/>
        </a:spcAft>
        <a:buClrTx/>
        <a:buSzTx/>
        <a:buFontTx/>
        <a:buNone/>
        <a:tabLst/>
        <a:defRPr sz="6500" b="0" i="0" u="none" strike="noStrike" cap="none" spc="-130" baseline="0">
          <a:solidFill>
            <a:srgbClr val="072B41"/>
          </a:solidFill>
          <a:uFillTx/>
          <a:latin typeface="+mn-lt"/>
          <a:ea typeface="+mn-ea"/>
          <a:cs typeface="+mn-cs"/>
          <a:sym typeface="Quid Sans-Regular"/>
        </a:defRPr>
      </a:lvl6pPr>
      <a:lvl7pPr marL="0" marR="0" indent="0" algn="l" defTabSz="914400" rtl="0" latinLnBrk="0">
        <a:lnSpc>
          <a:spcPct val="100000"/>
        </a:lnSpc>
        <a:spcBef>
          <a:spcPts val="0"/>
        </a:spcBef>
        <a:spcAft>
          <a:spcPts val="0"/>
        </a:spcAft>
        <a:buClrTx/>
        <a:buSzTx/>
        <a:buFontTx/>
        <a:buNone/>
        <a:tabLst/>
        <a:defRPr sz="6500" b="0" i="0" u="none" strike="noStrike" cap="none" spc="-130" baseline="0">
          <a:solidFill>
            <a:srgbClr val="072B41"/>
          </a:solidFill>
          <a:uFillTx/>
          <a:latin typeface="+mn-lt"/>
          <a:ea typeface="+mn-ea"/>
          <a:cs typeface="+mn-cs"/>
          <a:sym typeface="Quid Sans-Regular"/>
        </a:defRPr>
      </a:lvl7pPr>
      <a:lvl8pPr marL="0" marR="0" indent="0" algn="l" defTabSz="914400" rtl="0" latinLnBrk="0">
        <a:lnSpc>
          <a:spcPct val="100000"/>
        </a:lnSpc>
        <a:spcBef>
          <a:spcPts val="0"/>
        </a:spcBef>
        <a:spcAft>
          <a:spcPts val="0"/>
        </a:spcAft>
        <a:buClrTx/>
        <a:buSzTx/>
        <a:buFontTx/>
        <a:buNone/>
        <a:tabLst/>
        <a:defRPr sz="6500" b="0" i="0" u="none" strike="noStrike" cap="none" spc="-130" baseline="0">
          <a:solidFill>
            <a:srgbClr val="072B41"/>
          </a:solidFill>
          <a:uFillTx/>
          <a:latin typeface="+mn-lt"/>
          <a:ea typeface="+mn-ea"/>
          <a:cs typeface="+mn-cs"/>
          <a:sym typeface="Quid Sans-Regular"/>
        </a:defRPr>
      </a:lvl8pPr>
      <a:lvl9pPr marL="0" marR="0" indent="0" algn="l" defTabSz="914400" rtl="0" latinLnBrk="0">
        <a:lnSpc>
          <a:spcPct val="100000"/>
        </a:lnSpc>
        <a:spcBef>
          <a:spcPts val="0"/>
        </a:spcBef>
        <a:spcAft>
          <a:spcPts val="0"/>
        </a:spcAft>
        <a:buClrTx/>
        <a:buSzTx/>
        <a:buFontTx/>
        <a:buNone/>
        <a:tabLst/>
        <a:defRPr sz="6500" b="0" i="0" u="none" strike="noStrike" cap="none" spc="-130" baseline="0">
          <a:solidFill>
            <a:srgbClr val="072B41"/>
          </a:solidFill>
          <a:uFillTx/>
          <a:latin typeface="+mn-lt"/>
          <a:ea typeface="+mn-ea"/>
          <a:cs typeface="+mn-cs"/>
          <a:sym typeface="Quid Sans-Regular"/>
        </a:defRPr>
      </a:lvl9pPr>
    </p:titleStyle>
    <p:bodyStyle>
      <a:lvl1pPr marL="914400" marR="0" indent="-800100" algn="l" defTabSz="2438400" rtl="0" latinLnBrk="0">
        <a:lnSpc>
          <a:spcPct val="100000"/>
        </a:lnSpc>
        <a:spcBef>
          <a:spcPts val="0"/>
        </a:spcBef>
        <a:spcAft>
          <a:spcPts val="0"/>
        </a:spcAft>
        <a:buClrTx/>
        <a:buSzTx/>
        <a:buFontTx/>
        <a:buNone/>
        <a:tabLst/>
        <a:defRPr sz="6500" b="0" i="0" u="none" strike="noStrike" cap="none" spc="0" baseline="0">
          <a:solidFill>
            <a:schemeClr val="accent2">
              <a:lumOff val="21764"/>
            </a:schemeClr>
          </a:solidFill>
          <a:uFillTx/>
          <a:latin typeface="+mn-lt"/>
          <a:ea typeface="+mn-ea"/>
          <a:cs typeface="+mn-cs"/>
          <a:sym typeface="Quid Sans-Regular"/>
        </a:defRPr>
      </a:lvl1pPr>
      <a:lvl2pPr marL="914400" marR="0" indent="-317500" algn="l" defTabSz="2438400" rtl="0" latinLnBrk="0">
        <a:lnSpc>
          <a:spcPct val="100000"/>
        </a:lnSpc>
        <a:spcBef>
          <a:spcPts val="0"/>
        </a:spcBef>
        <a:spcAft>
          <a:spcPts val="0"/>
        </a:spcAft>
        <a:buClrTx/>
        <a:buSzTx/>
        <a:buFontTx/>
        <a:buNone/>
        <a:tabLst/>
        <a:defRPr sz="6500" b="0" i="0" u="none" strike="noStrike" cap="none" spc="0" baseline="0">
          <a:solidFill>
            <a:schemeClr val="accent2">
              <a:lumOff val="21764"/>
            </a:schemeClr>
          </a:solidFill>
          <a:uFillTx/>
          <a:latin typeface="+mn-lt"/>
          <a:ea typeface="+mn-ea"/>
          <a:cs typeface="+mn-cs"/>
          <a:sym typeface="Quid Sans-Regular"/>
        </a:defRPr>
      </a:lvl2pPr>
      <a:lvl3pPr marL="914400" marR="0" indent="139700" algn="l" defTabSz="2438400" rtl="0" latinLnBrk="0">
        <a:lnSpc>
          <a:spcPct val="100000"/>
        </a:lnSpc>
        <a:spcBef>
          <a:spcPts val="0"/>
        </a:spcBef>
        <a:spcAft>
          <a:spcPts val="0"/>
        </a:spcAft>
        <a:buClrTx/>
        <a:buSzTx/>
        <a:buFontTx/>
        <a:buNone/>
        <a:tabLst/>
        <a:defRPr sz="6500" b="0" i="0" u="none" strike="noStrike" cap="none" spc="0" baseline="0">
          <a:solidFill>
            <a:schemeClr val="accent2">
              <a:lumOff val="21764"/>
            </a:schemeClr>
          </a:solidFill>
          <a:uFillTx/>
          <a:latin typeface="+mn-lt"/>
          <a:ea typeface="+mn-ea"/>
          <a:cs typeface="+mn-cs"/>
          <a:sym typeface="Quid Sans-Regular"/>
        </a:defRPr>
      </a:lvl3pPr>
      <a:lvl4pPr marL="914400" marR="0" indent="596900" algn="l" defTabSz="2438400" rtl="0" latinLnBrk="0">
        <a:lnSpc>
          <a:spcPct val="100000"/>
        </a:lnSpc>
        <a:spcBef>
          <a:spcPts val="0"/>
        </a:spcBef>
        <a:spcAft>
          <a:spcPts val="0"/>
        </a:spcAft>
        <a:buClrTx/>
        <a:buSzTx/>
        <a:buFontTx/>
        <a:buNone/>
        <a:tabLst/>
        <a:defRPr sz="6500" b="0" i="0" u="none" strike="noStrike" cap="none" spc="0" baseline="0">
          <a:solidFill>
            <a:schemeClr val="accent2">
              <a:lumOff val="21764"/>
            </a:schemeClr>
          </a:solidFill>
          <a:uFillTx/>
          <a:latin typeface="+mn-lt"/>
          <a:ea typeface="+mn-ea"/>
          <a:cs typeface="+mn-cs"/>
          <a:sym typeface="Quid Sans-Regular"/>
        </a:defRPr>
      </a:lvl4pPr>
      <a:lvl5pPr marL="914400" marR="0" indent="1054100" algn="l" defTabSz="2438400" rtl="0" latinLnBrk="0">
        <a:lnSpc>
          <a:spcPct val="100000"/>
        </a:lnSpc>
        <a:spcBef>
          <a:spcPts val="0"/>
        </a:spcBef>
        <a:spcAft>
          <a:spcPts val="0"/>
        </a:spcAft>
        <a:buClrTx/>
        <a:buSzTx/>
        <a:buFontTx/>
        <a:buNone/>
        <a:tabLst/>
        <a:defRPr sz="6500" b="0" i="0" u="none" strike="noStrike" cap="none" spc="0" baseline="0">
          <a:solidFill>
            <a:schemeClr val="accent2">
              <a:lumOff val="21764"/>
            </a:schemeClr>
          </a:solidFill>
          <a:uFillTx/>
          <a:latin typeface="+mn-lt"/>
          <a:ea typeface="+mn-ea"/>
          <a:cs typeface="+mn-cs"/>
          <a:sym typeface="Quid Sans-Regular"/>
        </a:defRPr>
      </a:lvl5pPr>
      <a:lvl6pPr marL="914400" marR="0" indent="1511300" algn="l" defTabSz="2438400" rtl="0" latinLnBrk="0">
        <a:lnSpc>
          <a:spcPct val="100000"/>
        </a:lnSpc>
        <a:spcBef>
          <a:spcPts val="0"/>
        </a:spcBef>
        <a:spcAft>
          <a:spcPts val="0"/>
        </a:spcAft>
        <a:buClrTx/>
        <a:buSzTx/>
        <a:buFontTx/>
        <a:buNone/>
        <a:tabLst/>
        <a:defRPr sz="6500" b="0" i="0" u="none" strike="noStrike" cap="none" spc="0" baseline="0">
          <a:solidFill>
            <a:schemeClr val="accent2">
              <a:lumOff val="21764"/>
            </a:schemeClr>
          </a:solidFill>
          <a:uFillTx/>
          <a:latin typeface="+mn-lt"/>
          <a:ea typeface="+mn-ea"/>
          <a:cs typeface="+mn-cs"/>
          <a:sym typeface="Quid Sans-Regular"/>
        </a:defRPr>
      </a:lvl6pPr>
      <a:lvl7pPr marL="914400" marR="0" indent="1968500" algn="l" defTabSz="2438400" rtl="0" latinLnBrk="0">
        <a:lnSpc>
          <a:spcPct val="100000"/>
        </a:lnSpc>
        <a:spcBef>
          <a:spcPts val="0"/>
        </a:spcBef>
        <a:spcAft>
          <a:spcPts val="0"/>
        </a:spcAft>
        <a:buClrTx/>
        <a:buSzTx/>
        <a:buFontTx/>
        <a:buNone/>
        <a:tabLst/>
        <a:defRPr sz="6500" b="0" i="0" u="none" strike="noStrike" cap="none" spc="0" baseline="0">
          <a:solidFill>
            <a:schemeClr val="accent2">
              <a:lumOff val="21764"/>
            </a:schemeClr>
          </a:solidFill>
          <a:uFillTx/>
          <a:latin typeface="+mn-lt"/>
          <a:ea typeface="+mn-ea"/>
          <a:cs typeface="+mn-cs"/>
          <a:sym typeface="Quid Sans-Regular"/>
        </a:defRPr>
      </a:lvl7pPr>
      <a:lvl8pPr marL="914400" marR="0" indent="2425700" algn="l" defTabSz="2438400" rtl="0" latinLnBrk="0">
        <a:lnSpc>
          <a:spcPct val="100000"/>
        </a:lnSpc>
        <a:spcBef>
          <a:spcPts val="0"/>
        </a:spcBef>
        <a:spcAft>
          <a:spcPts val="0"/>
        </a:spcAft>
        <a:buClrTx/>
        <a:buSzTx/>
        <a:buFontTx/>
        <a:buNone/>
        <a:tabLst/>
        <a:defRPr sz="6500" b="0" i="0" u="none" strike="noStrike" cap="none" spc="0" baseline="0">
          <a:solidFill>
            <a:schemeClr val="accent2">
              <a:lumOff val="21764"/>
            </a:schemeClr>
          </a:solidFill>
          <a:uFillTx/>
          <a:latin typeface="+mn-lt"/>
          <a:ea typeface="+mn-ea"/>
          <a:cs typeface="+mn-cs"/>
          <a:sym typeface="Quid Sans-Regular"/>
        </a:defRPr>
      </a:lvl8pPr>
      <a:lvl9pPr marL="914400" marR="0" indent="2882900" algn="l" defTabSz="2438400" rtl="0" latinLnBrk="0">
        <a:lnSpc>
          <a:spcPct val="100000"/>
        </a:lnSpc>
        <a:spcBef>
          <a:spcPts val="0"/>
        </a:spcBef>
        <a:spcAft>
          <a:spcPts val="0"/>
        </a:spcAft>
        <a:buClrTx/>
        <a:buSzTx/>
        <a:buFontTx/>
        <a:buNone/>
        <a:tabLst/>
        <a:defRPr sz="6500" b="0" i="0" u="none" strike="noStrike" cap="none" spc="0" baseline="0">
          <a:solidFill>
            <a:schemeClr val="accent2">
              <a:lumOff val="21764"/>
            </a:schemeClr>
          </a:solidFill>
          <a:uFillTx/>
          <a:latin typeface="+mn-lt"/>
          <a:ea typeface="+mn-ea"/>
          <a:cs typeface="+mn-cs"/>
          <a:sym typeface="Quid Sans-Regular"/>
        </a:defRPr>
      </a:lvl9pPr>
    </p:bodyStyle>
    <p:otherStyle>
      <a:lvl1pPr marL="0" marR="0" indent="0" algn="l" defTabSz="2438400" rtl="0" latinLnBrk="0">
        <a:lnSpc>
          <a:spcPct val="100000"/>
        </a:lnSpc>
        <a:spcBef>
          <a:spcPts val="0"/>
        </a:spcBef>
        <a:spcAft>
          <a:spcPts val="0"/>
        </a:spcAft>
        <a:buClrTx/>
        <a:buSzTx/>
        <a:buFontTx/>
        <a:buNone/>
        <a:tabLst/>
        <a:defRPr sz="2700" b="0" i="0" u="none" strike="noStrike" cap="none" spc="0" baseline="0">
          <a:solidFill>
            <a:schemeClr val="tx1"/>
          </a:solidFill>
          <a:uFillTx/>
          <a:latin typeface="+mn-lt"/>
          <a:ea typeface="+mn-ea"/>
          <a:cs typeface="+mn-cs"/>
          <a:sym typeface="Quid Sans-Regular"/>
        </a:defRPr>
      </a:lvl1pPr>
      <a:lvl2pPr marL="0" marR="0" indent="0" algn="l" defTabSz="2438400" rtl="0" latinLnBrk="0">
        <a:lnSpc>
          <a:spcPct val="100000"/>
        </a:lnSpc>
        <a:spcBef>
          <a:spcPts val="0"/>
        </a:spcBef>
        <a:spcAft>
          <a:spcPts val="0"/>
        </a:spcAft>
        <a:buClrTx/>
        <a:buSzTx/>
        <a:buFontTx/>
        <a:buNone/>
        <a:tabLst/>
        <a:defRPr sz="2700" b="0" i="0" u="none" strike="noStrike" cap="none" spc="0" baseline="0">
          <a:solidFill>
            <a:schemeClr val="tx1"/>
          </a:solidFill>
          <a:uFillTx/>
          <a:latin typeface="+mn-lt"/>
          <a:ea typeface="+mn-ea"/>
          <a:cs typeface="+mn-cs"/>
          <a:sym typeface="Quid Sans-Regular"/>
        </a:defRPr>
      </a:lvl2pPr>
      <a:lvl3pPr marL="0" marR="0" indent="0" algn="l" defTabSz="2438400" rtl="0" latinLnBrk="0">
        <a:lnSpc>
          <a:spcPct val="100000"/>
        </a:lnSpc>
        <a:spcBef>
          <a:spcPts val="0"/>
        </a:spcBef>
        <a:spcAft>
          <a:spcPts val="0"/>
        </a:spcAft>
        <a:buClrTx/>
        <a:buSzTx/>
        <a:buFontTx/>
        <a:buNone/>
        <a:tabLst/>
        <a:defRPr sz="2700" b="0" i="0" u="none" strike="noStrike" cap="none" spc="0" baseline="0">
          <a:solidFill>
            <a:schemeClr val="tx1"/>
          </a:solidFill>
          <a:uFillTx/>
          <a:latin typeface="+mn-lt"/>
          <a:ea typeface="+mn-ea"/>
          <a:cs typeface="+mn-cs"/>
          <a:sym typeface="Quid Sans-Regular"/>
        </a:defRPr>
      </a:lvl3pPr>
      <a:lvl4pPr marL="0" marR="0" indent="0" algn="l" defTabSz="2438400" rtl="0" latinLnBrk="0">
        <a:lnSpc>
          <a:spcPct val="100000"/>
        </a:lnSpc>
        <a:spcBef>
          <a:spcPts val="0"/>
        </a:spcBef>
        <a:spcAft>
          <a:spcPts val="0"/>
        </a:spcAft>
        <a:buClrTx/>
        <a:buSzTx/>
        <a:buFontTx/>
        <a:buNone/>
        <a:tabLst/>
        <a:defRPr sz="2700" b="0" i="0" u="none" strike="noStrike" cap="none" spc="0" baseline="0">
          <a:solidFill>
            <a:schemeClr val="tx1"/>
          </a:solidFill>
          <a:uFillTx/>
          <a:latin typeface="+mn-lt"/>
          <a:ea typeface="+mn-ea"/>
          <a:cs typeface="+mn-cs"/>
          <a:sym typeface="Quid Sans-Regular"/>
        </a:defRPr>
      </a:lvl4pPr>
      <a:lvl5pPr marL="0" marR="0" indent="0" algn="l" defTabSz="2438400" rtl="0" latinLnBrk="0">
        <a:lnSpc>
          <a:spcPct val="100000"/>
        </a:lnSpc>
        <a:spcBef>
          <a:spcPts val="0"/>
        </a:spcBef>
        <a:spcAft>
          <a:spcPts val="0"/>
        </a:spcAft>
        <a:buClrTx/>
        <a:buSzTx/>
        <a:buFontTx/>
        <a:buNone/>
        <a:tabLst/>
        <a:defRPr sz="2700" b="0" i="0" u="none" strike="noStrike" cap="none" spc="0" baseline="0">
          <a:solidFill>
            <a:schemeClr val="tx1"/>
          </a:solidFill>
          <a:uFillTx/>
          <a:latin typeface="+mn-lt"/>
          <a:ea typeface="+mn-ea"/>
          <a:cs typeface="+mn-cs"/>
          <a:sym typeface="Quid Sans-Regular"/>
        </a:defRPr>
      </a:lvl5pPr>
      <a:lvl6pPr marL="0" marR="0" indent="0" algn="l" defTabSz="2438400" rtl="0" latinLnBrk="0">
        <a:lnSpc>
          <a:spcPct val="100000"/>
        </a:lnSpc>
        <a:spcBef>
          <a:spcPts val="0"/>
        </a:spcBef>
        <a:spcAft>
          <a:spcPts val="0"/>
        </a:spcAft>
        <a:buClrTx/>
        <a:buSzTx/>
        <a:buFontTx/>
        <a:buNone/>
        <a:tabLst/>
        <a:defRPr sz="2700" b="0" i="0" u="none" strike="noStrike" cap="none" spc="0" baseline="0">
          <a:solidFill>
            <a:schemeClr val="tx1"/>
          </a:solidFill>
          <a:uFillTx/>
          <a:latin typeface="+mn-lt"/>
          <a:ea typeface="+mn-ea"/>
          <a:cs typeface="+mn-cs"/>
          <a:sym typeface="Quid Sans-Regular"/>
        </a:defRPr>
      </a:lvl6pPr>
      <a:lvl7pPr marL="0" marR="0" indent="0" algn="l" defTabSz="2438400" rtl="0" latinLnBrk="0">
        <a:lnSpc>
          <a:spcPct val="100000"/>
        </a:lnSpc>
        <a:spcBef>
          <a:spcPts val="0"/>
        </a:spcBef>
        <a:spcAft>
          <a:spcPts val="0"/>
        </a:spcAft>
        <a:buClrTx/>
        <a:buSzTx/>
        <a:buFontTx/>
        <a:buNone/>
        <a:tabLst/>
        <a:defRPr sz="2700" b="0" i="0" u="none" strike="noStrike" cap="none" spc="0" baseline="0">
          <a:solidFill>
            <a:schemeClr val="tx1"/>
          </a:solidFill>
          <a:uFillTx/>
          <a:latin typeface="+mn-lt"/>
          <a:ea typeface="+mn-ea"/>
          <a:cs typeface="+mn-cs"/>
          <a:sym typeface="Quid Sans-Regular"/>
        </a:defRPr>
      </a:lvl7pPr>
      <a:lvl8pPr marL="0" marR="0" indent="0" algn="l" defTabSz="2438400" rtl="0" latinLnBrk="0">
        <a:lnSpc>
          <a:spcPct val="100000"/>
        </a:lnSpc>
        <a:spcBef>
          <a:spcPts val="0"/>
        </a:spcBef>
        <a:spcAft>
          <a:spcPts val="0"/>
        </a:spcAft>
        <a:buClrTx/>
        <a:buSzTx/>
        <a:buFontTx/>
        <a:buNone/>
        <a:tabLst/>
        <a:defRPr sz="2700" b="0" i="0" u="none" strike="noStrike" cap="none" spc="0" baseline="0">
          <a:solidFill>
            <a:schemeClr val="tx1"/>
          </a:solidFill>
          <a:uFillTx/>
          <a:latin typeface="+mn-lt"/>
          <a:ea typeface="+mn-ea"/>
          <a:cs typeface="+mn-cs"/>
          <a:sym typeface="Quid Sans-Regular"/>
        </a:defRPr>
      </a:lvl8pPr>
      <a:lvl9pPr marL="0" marR="0" indent="0" algn="l" defTabSz="2438400" rtl="0" latinLnBrk="0">
        <a:lnSpc>
          <a:spcPct val="100000"/>
        </a:lnSpc>
        <a:spcBef>
          <a:spcPts val="0"/>
        </a:spcBef>
        <a:spcAft>
          <a:spcPts val="0"/>
        </a:spcAft>
        <a:buClrTx/>
        <a:buSzTx/>
        <a:buFontTx/>
        <a:buNone/>
        <a:tabLst/>
        <a:defRPr sz="2700" b="0" i="0" u="none" strike="noStrike" cap="none" spc="0" baseline="0">
          <a:solidFill>
            <a:schemeClr val="tx1"/>
          </a:solidFill>
          <a:uFillTx/>
          <a:latin typeface="+mn-lt"/>
          <a:ea typeface="+mn-ea"/>
          <a:cs typeface="+mn-cs"/>
          <a:sym typeface="Quid Sans-Regular"/>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jpeg"/><Relationship Id="rId7" Type="http://schemas.openxmlformats.org/officeDocument/2006/relationships/image" Target="../media/image33.jpg"/><Relationship Id="rId2" Type="http://schemas.openxmlformats.org/officeDocument/2006/relationships/image" Target="../media/image27.jpg"/><Relationship Id="rId1" Type="http://schemas.openxmlformats.org/officeDocument/2006/relationships/slideLayout" Target="../slideLayouts/slideLayout5.xml"/><Relationship Id="rId6" Type="http://schemas.openxmlformats.org/officeDocument/2006/relationships/image" Target="../media/image32.jpg"/><Relationship Id="rId11" Type="http://schemas.openxmlformats.org/officeDocument/2006/relationships/image" Target="../media/image37.jpg"/><Relationship Id="rId5" Type="http://schemas.openxmlformats.org/officeDocument/2006/relationships/image" Target="../media/image31.png"/><Relationship Id="rId10" Type="http://schemas.openxmlformats.org/officeDocument/2006/relationships/image" Target="../media/image36.jpg"/><Relationship Id="rId4" Type="http://schemas.openxmlformats.org/officeDocument/2006/relationships/image" Target="../media/image30.jpg"/><Relationship Id="rId9" Type="http://schemas.openxmlformats.org/officeDocument/2006/relationships/image" Target="../media/image35.jp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7.jp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41.png"/><Relationship Id="rId5" Type="http://schemas.openxmlformats.org/officeDocument/2006/relationships/image" Target="../media/image7.png"/><Relationship Id="rId10"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27.jp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7.jpg"/><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7.jpg"/><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7.jpg"/><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0.jpg"/><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58.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60.svg"/><Relationship Id="rId7" Type="http://schemas.openxmlformats.org/officeDocument/2006/relationships/image" Target="../media/image63.png"/><Relationship Id="rId2" Type="http://schemas.openxmlformats.org/officeDocument/2006/relationships/image" Target="../media/image59.png"/><Relationship Id="rId1" Type="http://schemas.openxmlformats.org/officeDocument/2006/relationships/slideLayout" Target="../slideLayouts/slideLayout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27.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a:extLst>
            <a:ext uri="{FF2B5EF4-FFF2-40B4-BE49-F238E27FC236}">
              <a16:creationId xmlns:a16="http://schemas.microsoft.com/office/drawing/2014/main" id="{C5E5F8DA-14F5-2681-18D0-0F44D0FB748D}"/>
            </a:ext>
          </a:extLst>
        </p:cNvPr>
        <p:cNvGrpSpPr/>
        <p:nvPr/>
      </p:nvGrpSpPr>
      <p:grpSpPr>
        <a:xfrm>
          <a:off x="0" y="0"/>
          <a:ext cx="0" cy="0"/>
          <a:chOff x="0" y="0"/>
          <a:chExt cx="0" cy="0"/>
        </a:xfrm>
      </p:grpSpPr>
      <p:sp>
        <p:nvSpPr>
          <p:cNvPr id="99" name="Rectangle">
            <a:extLst>
              <a:ext uri="{FF2B5EF4-FFF2-40B4-BE49-F238E27FC236}">
                <a16:creationId xmlns:a16="http://schemas.microsoft.com/office/drawing/2014/main" id="{F1DD1028-B0AC-53CF-F759-61A97F1665FB}"/>
              </a:ext>
            </a:extLst>
          </p:cNvPr>
          <p:cNvSpPr/>
          <p:nvPr/>
        </p:nvSpPr>
        <p:spPr>
          <a:xfrm>
            <a:off x="0" y="3475287"/>
            <a:ext cx="18081278" cy="5915324"/>
          </a:xfrm>
          <a:prstGeom prst="rect">
            <a:avLst/>
          </a:prstGeom>
          <a:gradFill>
            <a:gsLst>
              <a:gs pos="0">
                <a:srgbClr val="19456A">
                  <a:alpha val="85731"/>
                </a:srgbClr>
              </a:gs>
              <a:gs pos="0">
                <a:srgbClr val="19456A">
                  <a:alpha val="42865"/>
                </a:srgbClr>
              </a:gs>
              <a:gs pos="100000">
                <a:srgbClr val="19456A">
                  <a:alpha val="0"/>
                </a:srgbClr>
              </a:gs>
            </a:gsLst>
          </a:gradFill>
          <a:ln w="12700">
            <a:miter lim="400000"/>
          </a:ln>
        </p:spPr>
        <p:txBody>
          <a:bodyPr lIns="0" tIns="0" rIns="0" bIns="0"/>
          <a:lstStyle/>
          <a:p>
            <a:pPr>
              <a:defRPr sz="3600">
                <a:solidFill>
                  <a:srgbClr val="000000"/>
                </a:solidFill>
              </a:defRPr>
            </a:pPr>
            <a:endParaRPr/>
          </a:p>
        </p:txBody>
      </p:sp>
      <p:pic>
        <p:nvPicPr>
          <p:cNvPr id="100" name="iStock-1070792214transparent.png" descr="iStock-1070792214transparent.png">
            <a:extLst>
              <a:ext uri="{FF2B5EF4-FFF2-40B4-BE49-F238E27FC236}">
                <a16:creationId xmlns:a16="http://schemas.microsoft.com/office/drawing/2014/main" id="{903EFB43-DC99-410D-CC3D-64103460D6F0}"/>
              </a:ext>
            </a:extLst>
          </p:cNvPr>
          <p:cNvPicPr>
            <a:picLocks noChangeAspect="1"/>
          </p:cNvPicPr>
          <p:nvPr/>
        </p:nvPicPr>
        <p:blipFill>
          <a:blip r:embed="rId2"/>
          <a:srcRect/>
          <a:stretch>
            <a:fillRect/>
          </a:stretch>
        </p:blipFill>
        <p:spPr>
          <a:xfrm>
            <a:off x="8833106" y="5372937"/>
            <a:ext cx="16580240" cy="10716135"/>
          </a:xfrm>
          <a:prstGeom prst="rect">
            <a:avLst/>
          </a:prstGeom>
          <a:ln w="12700">
            <a:miter lim="400000"/>
          </a:ln>
        </p:spPr>
      </p:pic>
      <p:sp>
        <p:nvSpPr>
          <p:cNvPr id="101" name="Google Shape;66;p14">
            <a:extLst>
              <a:ext uri="{FF2B5EF4-FFF2-40B4-BE49-F238E27FC236}">
                <a16:creationId xmlns:a16="http://schemas.microsoft.com/office/drawing/2014/main" id="{3CE3C739-47E3-C78E-C8EE-80772D83A7FE}"/>
              </a:ext>
            </a:extLst>
          </p:cNvPr>
          <p:cNvSpPr txBox="1">
            <a:spLocks noGrp="1"/>
          </p:cNvSpPr>
          <p:nvPr>
            <p:ph type="title"/>
          </p:nvPr>
        </p:nvSpPr>
        <p:spPr>
          <a:xfrm>
            <a:off x="879419" y="3925455"/>
            <a:ext cx="22721602" cy="4887989"/>
          </a:xfrm>
          <a:prstGeom prst="rect">
            <a:avLst/>
          </a:prstGeom>
        </p:spPr>
        <p:txBody>
          <a:bodyPr>
            <a:noAutofit/>
          </a:bodyPr>
          <a:lstStyle/>
          <a:p>
            <a:pPr algn="l">
              <a:lnSpc>
                <a:spcPct val="90000"/>
              </a:lnSpc>
              <a:defRPr sz="13000">
                <a:latin typeface="+mn-lt"/>
                <a:ea typeface="+mn-ea"/>
                <a:cs typeface="+mn-cs"/>
                <a:sym typeface="Quid Sans-Regular"/>
              </a:defRPr>
            </a:pPr>
            <a:r>
              <a:t>The Ultimate Social Media</a:t>
            </a:r>
          </a:p>
          <a:p>
            <a:pPr algn="l">
              <a:lnSpc>
                <a:spcPct val="90000"/>
              </a:lnSpc>
              <a:defRPr sz="13000">
                <a:latin typeface="+mn-lt"/>
                <a:ea typeface="+mn-ea"/>
                <a:cs typeface="+mn-cs"/>
                <a:sym typeface="Quid Sans-Regular"/>
              </a:defRPr>
            </a:pPr>
            <a:r>
              <a:t>Audit Template</a:t>
            </a:r>
          </a:p>
        </p:txBody>
      </p:sp>
      <p:pic>
        <p:nvPicPr>
          <p:cNvPr id="102" name="rival+quid.png">
            <a:extLst>
              <a:ext uri="{FF2B5EF4-FFF2-40B4-BE49-F238E27FC236}">
                <a16:creationId xmlns:a16="http://schemas.microsoft.com/office/drawing/2014/main" id="{954A7CA1-C9A7-92E8-6EAE-B170A897760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50807" y="1873762"/>
            <a:ext cx="3542807" cy="1024358"/>
          </a:xfrm>
          <a:prstGeom prst="rect">
            <a:avLst/>
          </a:prstGeom>
          <a:ln w="12700">
            <a:miter lim="400000"/>
          </a:ln>
        </p:spPr>
      </p:pic>
    </p:spTree>
    <p:extLst>
      <p:ext uri="{BB962C8B-B14F-4D97-AF65-F5344CB8AC3E}">
        <p14:creationId xmlns:p14="http://schemas.microsoft.com/office/powerpoint/2010/main" val="1632433955"/>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Google Shape;107;p18"/>
          <p:cNvSpPr txBox="1">
            <a:spLocks noGrp="1"/>
          </p:cNvSpPr>
          <p:nvPr>
            <p:ph type="title"/>
          </p:nvPr>
        </p:nvSpPr>
        <p:spPr>
          <a:prstGeom prst="rect">
            <a:avLst/>
          </a:prstGeom>
        </p:spPr>
        <p:txBody>
          <a:bodyPr/>
          <a:lstStyle/>
          <a:p>
            <a:r>
              <a:t>To-Do List</a:t>
            </a:r>
          </a:p>
        </p:txBody>
      </p:sp>
      <p:sp>
        <p:nvSpPr>
          <p:cNvPr id="198" name="Google Shape;25;p4"/>
          <p:cNvSpPr txBox="1">
            <a:spLocks noGrp="1"/>
          </p:cNvSpPr>
          <p:nvPr>
            <p:ph type="body" idx="21"/>
          </p:nvPr>
        </p:nvSpPr>
        <p:spPr>
          <a:prstGeom prst="rect">
            <a:avLst/>
          </a:prstGeom>
        </p:spPr>
        <p:txBody>
          <a:bodyPr/>
          <a:lstStyle/>
          <a:p>
            <a:r>
              <a:t>[Enter reporting dates]</a:t>
            </a:r>
          </a:p>
        </p:txBody>
      </p:sp>
      <p:sp>
        <p:nvSpPr>
          <p:cNvPr id="199" name="Google Shape;110;p18"/>
          <p:cNvSpPr txBox="1"/>
          <p:nvPr/>
        </p:nvSpPr>
        <p:spPr>
          <a:xfrm>
            <a:off x="3362399" y="4618634"/>
            <a:ext cx="7213601" cy="3239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43799" tIns="243799" rIns="243799" bIns="243799">
            <a:normAutofit/>
          </a:bodyPr>
          <a:lstStyle>
            <a:lvl1pPr>
              <a:spcBef>
                <a:spcPts val="4200"/>
              </a:spcBef>
              <a:defRPr sz="3200"/>
            </a:lvl1pPr>
          </a:lstStyle>
          <a:p>
            <a:r>
              <a:rPr dirty="0"/>
              <a:t>1-4 things that worked well or that you want to try next.</a:t>
            </a:r>
          </a:p>
        </p:txBody>
      </p:sp>
      <p:sp>
        <p:nvSpPr>
          <p:cNvPr id="200" name="Google Shape;110;p18"/>
          <p:cNvSpPr txBox="1"/>
          <p:nvPr/>
        </p:nvSpPr>
        <p:spPr>
          <a:xfrm>
            <a:off x="3362399" y="8302196"/>
            <a:ext cx="7213601" cy="3239201"/>
          </a:xfrm>
          <a:prstGeom prst="rect">
            <a:avLst/>
          </a:prstGeom>
          <a:ln w="12700">
            <a:miter lim="400000"/>
          </a:ln>
        </p:spPr>
        <p:txBody>
          <a:bodyPr lIns="243799" tIns="243799" rIns="243799" bIns="243799">
            <a:normAutofit/>
          </a:bodyPr>
          <a:lstStyle/>
          <a:p>
            <a:pPr>
              <a:spcBef>
                <a:spcPts val="4200"/>
              </a:spcBef>
              <a:defRPr sz="3200"/>
            </a:pPr>
            <a:endParaRPr/>
          </a:p>
        </p:txBody>
      </p:sp>
      <p:sp>
        <p:nvSpPr>
          <p:cNvPr id="201" name="Google Shape;110;p18"/>
          <p:cNvSpPr txBox="1"/>
          <p:nvPr/>
        </p:nvSpPr>
        <p:spPr>
          <a:xfrm>
            <a:off x="13997421" y="4561223"/>
            <a:ext cx="7213601" cy="3239201"/>
          </a:xfrm>
          <a:prstGeom prst="rect">
            <a:avLst/>
          </a:prstGeom>
          <a:ln w="12700">
            <a:miter lim="400000"/>
          </a:ln>
        </p:spPr>
        <p:txBody>
          <a:bodyPr lIns="243799" tIns="243799" rIns="243799" bIns="243799">
            <a:normAutofit/>
          </a:bodyPr>
          <a:lstStyle/>
          <a:p>
            <a:pPr>
              <a:spcBef>
                <a:spcPts val="4200"/>
              </a:spcBef>
              <a:defRPr sz="3200"/>
            </a:pPr>
            <a:endParaRPr/>
          </a:p>
        </p:txBody>
      </p:sp>
      <p:sp>
        <p:nvSpPr>
          <p:cNvPr id="202" name="Google Shape;110;p18"/>
          <p:cNvSpPr txBox="1"/>
          <p:nvPr/>
        </p:nvSpPr>
        <p:spPr>
          <a:xfrm>
            <a:off x="13997421" y="8244785"/>
            <a:ext cx="7213601" cy="3239201"/>
          </a:xfrm>
          <a:prstGeom prst="rect">
            <a:avLst/>
          </a:prstGeom>
          <a:ln w="12700">
            <a:miter lim="400000"/>
          </a:ln>
        </p:spPr>
        <p:txBody>
          <a:bodyPr lIns="243799" tIns="243799" rIns="243799" bIns="243799">
            <a:normAutofit/>
          </a:bodyPr>
          <a:lstStyle/>
          <a:p>
            <a:pPr>
              <a:spcBef>
                <a:spcPts val="4200"/>
              </a:spcBef>
              <a:defRPr sz="3200"/>
            </a:pPr>
            <a:endParaRPr/>
          </a:p>
        </p:txBody>
      </p:sp>
      <p:pic>
        <p:nvPicPr>
          <p:cNvPr id="203" name="Google Shape;109;p18" descr="Google Shape;109;p18"/>
          <p:cNvPicPr>
            <a:picLocks noChangeAspect="1"/>
          </p:cNvPicPr>
          <p:nvPr/>
        </p:nvPicPr>
        <p:blipFill>
          <a:blip r:embed="rId2"/>
          <a:stretch>
            <a:fillRect/>
          </a:stretch>
        </p:blipFill>
        <p:spPr>
          <a:xfrm>
            <a:off x="1427535" y="8777260"/>
            <a:ext cx="1387698" cy="1387698"/>
          </a:xfrm>
          <a:prstGeom prst="rect">
            <a:avLst/>
          </a:prstGeom>
          <a:ln w="12700">
            <a:miter lim="400000"/>
          </a:ln>
        </p:spPr>
      </p:pic>
      <p:sp>
        <p:nvSpPr>
          <p:cNvPr id="204" name="Circle"/>
          <p:cNvSpPr/>
          <p:nvPr/>
        </p:nvSpPr>
        <p:spPr>
          <a:xfrm>
            <a:off x="11836598" y="4872215"/>
            <a:ext cx="1741488" cy="1741488"/>
          </a:xfrm>
          <a:prstGeom prst="ellipse">
            <a:avLst/>
          </a:prstGeom>
          <a:ln w="88900">
            <a:solidFill>
              <a:srgbClr val="148287"/>
            </a:solidFill>
          </a:ln>
        </p:spPr>
        <p:txBody>
          <a:bodyPr lIns="0" tIns="0" rIns="0" bIns="0"/>
          <a:lstStyle/>
          <a:p>
            <a:pPr>
              <a:defRPr sz="3600">
                <a:solidFill>
                  <a:srgbClr val="000000"/>
                </a:solidFill>
              </a:defRPr>
            </a:pPr>
            <a:endParaRPr/>
          </a:p>
        </p:txBody>
      </p:sp>
      <p:sp>
        <p:nvSpPr>
          <p:cNvPr id="205" name="Circle"/>
          <p:cNvSpPr/>
          <p:nvPr/>
        </p:nvSpPr>
        <p:spPr>
          <a:xfrm>
            <a:off x="11836562" y="8600452"/>
            <a:ext cx="1741488" cy="1741489"/>
          </a:xfrm>
          <a:prstGeom prst="ellipse">
            <a:avLst/>
          </a:prstGeom>
          <a:ln w="88900">
            <a:solidFill>
              <a:srgbClr val="148287"/>
            </a:solidFill>
          </a:ln>
        </p:spPr>
        <p:txBody>
          <a:bodyPr lIns="0" tIns="0" rIns="0" bIns="0"/>
          <a:lstStyle/>
          <a:p>
            <a:pPr>
              <a:defRPr sz="3600">
                <a:solidFill>
                  <a:srgbClr val="000000"/>
                </a:solidFill>
              </a:defRPr>
            </a:pPr>
            <a:endParaRPr/>
          </a:p>
        </p:txBody>
      </p:sp>
      <p:sp>
        <p:nvSpPr>
          <p:cNvPr id="206" name="Circle"/>
          <p:cNvSpPr/>
          <p:nvPr/>
        </p:nvSpPr>
        <p:spPr>
          <a:xfrm>
            <a:off x="1250949" y="8600452"/>
            <a:ext cx="1741489" cy="1741489"/>
          </a:xfrm>
          <a:prstGeom prst="ellipse">
            <a:avLst/>
          </a:prstGeom>
          <a:ln w="88900">
            <a:solidFill>
              <a:srgbClr val="148287"/>
            </a:solidFill>
          </a:ln>
        </p:spPr>
        <p:txBody>
          <a:bodyPr lIns="0" tIns="0" rIns="0" bIns="0"/>
          <a:lstStyle/>
          <a:p>
            <a:pPr>
              <a:defRPr sz="3600">
                <a:solidFill>
                  <a:srgbClr val="000000"/>
                </a:solidFill>
              </a:defRPr>
            </a:pPr>
            <a:endParaRPr/>
          </a:p>
        </p:txBody>
      </p:sp>
      <p:sp>
        <p:nvSpPr>
          <p:cNvPr id="207" name="Circle"/>
          <p:cNvSpPr/>
          <p:nvPr/>
        </p:nvSpPr>
        <p:spPr>
          <a:xfrm>
            <a:off x="1250727" y="4872215"/>
            <a:ext cx="1741488" cy="1741488"/>
          </a:xfrm>
          <a:prstGeom prst="ellipse">
            <a:avLst/>
          </a:prstGeom>
          <a:ln w="88900">
            <a:solidFill>
              <a:srgbClr val="148287"/>
            </a:solidFill>
          </a:ln>
        </p:spPr>
        <p:txBody>
          <a:bodyPr lIns="0" tIns="0" rIns="0" bIns="0"/>
          <a:lstStyle/>
          <a:p>
            <a:pPr>
              <a:defRPr sz="3600">
                <a:solidFill>
                  <a:srgbClr val="000000"/>
                </a:solidFill>
              </a:defRPr>
            </a:pPr>
            <a:endParaRPr/>
          </a:p>
        </p:txBody>
      </p:sp>
      <p:pic>
        <p:nvPicPr>
          <p:cNvPr id="208" name="icon-thumbs.png" descr="icon-thumbs.png"/>
          <p:cNvPicPr>
            <a:picLocks noChangeAspect="1"/>
          </p:cNvPicPr>
          <p:nvPr/>
        </p:nvPicPr>
        <p:blipFill>
          <a:blip r:embed="rId3"/>
          <a:stretch>
            <a:fillRect/>
          </a:stretch>
        </p:blipFill>
        <p:spPr>
          <a:xfrm>
            <a:off x="12194209" y="8976068"/>
            <a:ext cx="1026266" cy="990256"/>
          </a:xfrm>
          <a:prstGeom prst="rect">
            <a:avLst/>
          </a:prstGeom>
          <a:ln w="12700">
            <a:miter lim="400000"/>
          </a:ln>
        </p:spPr>
      </p:pic>
      <p:pic>
        <p:nvPicPr>
          <p:cNvPr id="209" name="icon-trophy.png" descr="icon-trophy.png"/>
          <p:cNvPicPr>
            <a:picLocks noChangeAspect="1"/>
          </p:cNvPicPr>
          <p:nvPr/>
        </p:nvPicPr>
        <p:blipFill>
          <a:blip r:embed="rId4"/>
          <a:stretch>
            <a:fillRect/>
          </a:stretch>
        </p:blipFill>
        <p:spPr>
          <a:xfrm>
            <a:off x="1608600" y="5264615"/>
            <a:ext cx="1026266" cy="956688"/>
          </a:xfrm>
          <a:prstGeom prst="rect">
            <a:avLst/>
          </a:prstGeom>
          <a:ln w="12700">
            <a:miter lim="400000"/>
          </a:ln>
        </p:spPr>
      </p:pic>
      <p:pic>
        <p:nvPicPr>
          <p:cNvPr id="210" name="icon-carousel.png" descr="icon-carousel.png"/>
          <p:cNvPicPr>
            <a:picLocks noChangeAspect="1"/>
          </p:cNvPicPr>
          <p:nvPr/>
        </p:nvPicPr>
        <p:blipFill>
          <a:blip r:embed="rId5"/>
          <a:stretch>
            <a:fillRect/>
          </a:stretch>
        </p:blipFill>
        <p:spPr>
          <a:xfrm>
            <a:off x="12114644" y="5150261"/>
            <a:ext cx="1185397" cy="1185397"/>
          </a:xfrm>
          <a:prstGeom prst="rect">
            <a:avLst/>
          </a:prstGeom>
          <a:ln w="12700">
            <a:miter lim="400000"/>
          </a:ln>
        </p:spPr>
      </p:pic>
      <p:pic>
        <p:nvPicPr>
          <p:cNvPr id="211" name="fpo-FOCUS-company-icon.png" descr="fpo-FOCUS-company-icon.png"/>
          <p:cNvPicPr>
            <a:picLocks noChangeAspect="1"/>
          </p:cNvPicPr>
          <p:nvPr/>
        </p:nvPicPr>
        <p:blipFill>
          <a:blip r:embed="rId6"/>
          <a:stretch>
            <a:fillRect/>
          </a:stretch>
        </p:blipFill>
        <p:spPr>
          <a:xfrm>
            <a:off x="1193800" y="1072349"/>
            <a:ext cx="1765102" cy="1765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0" y="1053"/>
                  <a:pt x="3161" y="3161"/>
                </a:cubicBezTo>
                <a:cubicBezTo>
                  <a:pt x="1053" y="5270"/>
                  <a:pt x="0" y="8036"/>
                  <a:pt x="0" y="10800"/>
                </a:cubicBezTo>
                <a:cubicBezTo>
                  <a:pt x="0" y="13564"/>
                  <a:pt x="1053" y="16325"/>
                  <a:pt x="3161" y="18434"/>
                </a:cubicBezTo>
                <a:cubicBezTo>
                  <a:pt x="5270" y="20542"/>
                  <a:pt x="8036" y="21600"/>
                  <a:pt x="10800" y="21600"/>
                </a:cubicBezTo>
                <a:cubicBezTo>
                  <a:pt x="13564" y="21600"/>
                  <a:pt x="16325" y="20542"/>
                  <a:pt x="18434" y="18434"/>
                </a:cubicBezTo>
                <a:cubicBezTo>
                  <a:pt x="20542" y="16325"/>
                  <a:pt x="21600" y="13564"/>
                  <a:pt x="21600" y="10800"/>
                </a:cubicBezTo>
                <a:cubicBezTo>
                  <a:pt x="21600" y="8036"/>
                  <a:pt x="20542" y="5270"/>
                  <a:pt x="18434" y="3161"/>
                </a:cubicBezTo>
                <a:cubicBezTo>
                  <a:pt x="16325" y="1053"/>
                  <a:pt x="13564" y="0"/>
                  <a:pt x="10800" y="0"/>
                </a:cubicBezTo>
                <a:close/>
              </a:path>
            </a:pathLst>
          </a:custGeom>
          <a:ln>
            <a:solidFill>
              <a:srgbClr val="DDDDDD"/>
            </a:solidFill>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60E78-592A-E22A-4E26-EC63A1D92139}"/>
            </a:ext>
          </a:extLst>
        </p:cNvPr>
        <p:cNvGrpSpPr/>
        <p:nvPr/>
      </p:nvGrpSpPr>
      <p:grpSpPr>
        <a:xfrm>
          <a:off x="0" y="0"/>
          <a:ext cx="0" cy="0"/>
          <a:chOff x="0" y="0"/>
          <a:chExt cx="0" cy="0"/>
        </a:xfrm>
      </p:grpSpPr>
      <p:pic>
        <p:nvPicPr>
          <p:cNvPr id="12" name="Group.png" descr="Group.png">
            <a:extLst>
              <a:ext uri="{FF2B5EF4-FFF2-40B4-BE49-F238E27FC236}">
                <a16:creationId xmlns:a16="http://schemas.microsoft.com/office/drawing/2014/main" id="{A3CEEE16-A966-642C-C154-E698E8451759}"/>
              </a:ext>
            </a:extLst>
          </p:cNvPr>
          <p:cNvPicPr>
            <a:picLocks noChangeAspect="1"/>
          </p:cNvPicPr>
          <p:nvPr/>
        </p:nvPicPr>
        <p:blipFill>
          <a:blip r:embed="rId3"/>
          <a:stretch>
            <a:fillRect/>
          </a:stretch>
        </p:blipFill>
        <p:spPr>
          <a:xfrm>
            <a:off x="1130845" y="1282700"/>
            <a:ext cx="8432801" cy="11150600"/>
          </a:xfrm>
          <a:prstGeom prst="rect">
            <a:avLst/>
          </a:prstGeom>
          <a:ln w="12700">
            <a:miter lim="400000"/>
          </a:ln>
        </p:spPr>
      </p:pic>
      <p:sp>
        <p:nvSpPr>
          <p:cNvPr id="19" name="Google Shape;74;p15">
            <a:extLst>
              <a:ext uri="{FF2B5EF4-FFF2-40B4-BE49-F238E27FC236}">
                <a16:creationId xmlns:a16="http://schemas.microsoft.com/office/drawing/2014/main" id="{D3A88C97-F475-FFC8-2922-6FA1BBC05411}"/>
              </a:ext>
            </a:extLst>
          </p:cNvPr>
          <p:cNvSpPr/>
          <p:nvPr/>
        </p:nvSpPr>
        <p:spPr>
          <a:xfrm>
            <a:off x="10667400" y="5840145"/>
            <a:ext cx="11495815" cy="1"/>
          </a:xfrm>
          <a:prstGeom prst="line">
            <a:avLst/>
          </a:prstGeom>
          <a:ln w="25400">
            <a:solidFill>
              <a:schemeClr val="accent2">
                <a:lumOff val="21764"/>
              </a:schemeClr>
            </a:solidFill>
          </a:ln>
        </p:spPr>
        <p:txBody>
          <a:bodyPr lIns="0" tIns="0" rIns="0" bIns="0"/>
          <a:lstStyle/>
          <a:p>
            <a:pPr>
              <a:defRPr sz="3600">
                <a:solidFill>
                  <a:srgbClr val="000000"/>
                </a:solidFill>
              </a:defRPr>
            </a:pPr>
            <a:endParaRPr/>
          </a:p>
        </p:txBody>
      </p:sp>
      <p:pic>
        <p:nvPicPr>
          <p:cNvPr id="20" name="fpo-FOCUS-company-icon.png">
            <a:extLst>
              <a:ext uri="{FF2B5EF4-FFF2-40B4-BE49-F238E27FC236}">
                <a16:creationId xmlns:a16="http://schemas.microsoft.com/office/drawing/2014/main" id="{490FAFAF-9AF6-D953-3DE4-E82A06E5B35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566400" y="3533914"/>
            <a:ext cx="1805067" cy="1805067"/>
          </a:xfrm>
          <a:prstGeom prst="rect">
            <a:avLst/>
          </a:prstGeom>
          <a:ln w="12700">
            <a:miter lim="400000"/>
          </a:ln>
        </p:spPr>
      </p:pic>
      <p:sp>
        <p:nvSpPr>
          <p:cNvPr id="21" name="Google Shape;71;p15">
            <a:extLst>
              <a:ext uri="{FF2B5EF4-FFF2-40B4-BE49-F238E27FC236}">
                <a16:creationId xmlns:a16="http://schemas.microsoft.com/office/drawing/2014/main" id="{153C7F77-C7EE-0EC2-EE33-D11F61181E7C}"/>
              </a:ext>
            </a:extLst>
          </p:cNvPr>
          <p:cNvSpPr txBox="1">
            <a:spLocks/>
          </p:cNvSpPr>
          <p:nvPr/>
        </p:nvSpPr>
        <p:spPr>
          <a:xfrm>
            <a:off x="10566400" y="6630719"/>
            <a:ext cx="12556542" cy="547360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ormAutofit/>
          </a:bodyPr>
          <a:lstStyle>
            <a:lvl1pPr marL="0" marR="0" indent="0" algn="l" defTabSz="914400" rtl="0" latinLnBrk="0">
              <a:lnSpc>
                <a:spcPct val="100000"/>
              </a:lnSpc>
              <a:spcBef>
                <a:spcPts val="0"/>
              </a:spcBef>
              <a:spcAft>
                <a:spcPts val="0"/>
              </a:spcAft>
              <a:buClrTx/>
              <a:buSzTx/>
              <a:buFontTx/>
              <a:buNone/>
              <a:tabLst/>
              <a:defRPr sz="6500" b="0" i="0" u="none" strike="noStrike" cap="none" spc="-130" baseline="0">
                <a:solidFill>
                  <a:srgbClr val="072B41"/>
                </a:solidFill>
                <a:uFillTx/>
                <a:latin typeface="+mn-lt"/>
                <a:ea typeface="+mn-ea"/>
                <a:cs typeface="+mn-cs"/>
                <a:sym typeface="Quid Sans-Regular"/>
              </a:defRPr>
            </a:lvl1pPr>
            <a:lvl2pPr marL="0" marR="0" indent="0" algn="l" defTabSz="914400" rtl="0" latinLnBrk="0">
              <a:lnSpc>
                <a:spcPct val="100000"/>
              </a:lnSpc>
              <a:spcBef>
                <a:spcPts val="0"/>
              </a:spcBef>
              <a:spcAft>
                <a:spcPts val="0"/>
              </a:spcAft>
              <a:buClrTx/>
              <a:buSzTx/>
              <a:buFontTx/>
              <a:buNone/>
              <a:tabLst/>
              <a:defRPr sz="6500" b="0" i="0" u="none" strike="noStrike" cap="none" spc="-130" baseline="0">
                <a:solidFill>
                  <a:srgbClr val="072B41"/>
                </a:solidFill>
                <a:uFillTx/>
                <a:latin typeface="+mn-lt"/>
                <a:ea typeface="+mn-ea"/>
                <a:cs typeface="+mn-cs"/>
                <a:sym typeface="Quid Sans-Regular"/>
              </a:defRPr>
            </a:lvl2pPr>
            <a:lvl3pPr marL="0" marR="0" indent="0" algn="l" defTabSz="914400" rtl="0" latinLnBrk="0">
              <a:lnSpc>
                <a:spcPct val="100000"/>
              </a:lnSpc>
              <a:spcBef>
                <a:spcPts val="0"/>
              </a:spcBef>
              <a:spcAft>
                <a:spcPts val="0"/>
              </a:spcAft>
              <a:buClrTx/>
              <a:buSzTx/>
              <a:buFontTx/>
              <a:buNone/>
              <a:tabLst/>
              <a:defRPr sz="6500" b="0" i="0" u="none" strike="noStrike" cap="none" spc="-130" baseline="0">
                <a:solidFill>
                  <a:srgbClr val="072B41"/>
                </a:solidFill>
                <a:uFillTx/>
                <a:latin typeface="+mn-lt"/>
                <a:ea typeface="+mn-ea"/>
                <a:cs typeface="+mn-cs"/>
                <a:sym typeface="Quid Sans-Regular"/>
              </a:defRPr>
            </a:lvl3pPr>
            <a:lvl4pPr marL="0" marR="0" indent="0" algn="l" defTabSz="914400" rtl="0" latinLnBrk="0">
              <a:lnSpc>
                <a:spcPct val="100000"/>
              </a:lnSpc>
              <a:spcBef>
                <a:spcPts val="0"/>
              </a:spcBef>
              <a:spcAft>
                <a:spcPts val="0"/>
              </a:spcAft>
              <a:buClrTx/>
              <a:buSzTx/>
              <a:buFontTx/>
              <a:buNone/>
              <a:tabLst/>
              <a:defRPr sz="6500" b="0" i="0" u="none" strike="noStrike" cap="none" spc="-130" baseline="0">
                <a:solidFill>
                  <a:srgbClr val="072B41"/>
                </a:solidFill>
                <a:uFillTx/>
                <a:latin typeface="+mn-lt"/>
                <a:ea typeface="+mn-ea"/>
                <a:cs typeface="+mn-cs"/>
                <a:sym typeface="Quid Sans-Regular"/>
              </a:defRPr>
            </a:lvl4pPr>
            <a:lvl5pPr marL="0" marR="0" indent="0" algn="l" defTabSz="914400" rtl="0" latinLnBrk="0">
              <a:lnSpc>
                <a:spcPct val="100000"/>
              </a:lnSpc>
              <a:spcBef>
                <a:spcPts val="0"/>
              </a:spcBef>
              <a:spcAft>
                <a:spcPts val="0"/>
              </a:spcAft>
              <a:buClrTx/>
              <a:buSzTx/>
              <a:buFontTx/>
              <a:buNone/>
              <a:tabLst/>
              <a:defRPr sz="6500" b="0" i="0" u="none" strike="noStrike" cap="none" spc="-130" baseline="0">
                <a:solidFill>
                  <a:srgbClr val="072B41"/>
                </a:solidFill>
                <a:uFillTx/>
                <a:latin typeface="+mn-lt"/>
                <a:ea typeface="+mn-ea"/>
                <a:cs typeface="+mn-cs"/>
                <a:sym typeface="Quid Sans-Regular"/>
              </a:defRPr>
            </a:lvl5pPr>
            <a:lvl6pPr marL="0" marR="0" indent="0" algn="l" defTabSz="914400" rtl="0" latinLnBrk="0">
              <a:lnSpc>
                <a:spcPct val="100000"/>
              </a:lnSpc>
              <a:spcBef>
                <a:spcPts val="0"/>
              </a:spcBef>
              <a:spcAft>
                <a:spcPts val="0"/>
              </a:spcAft>
              <a:buClrTx/>
              <a:buSzTx/>
              <a:buFontTx/>
              <a:buNone/>
              <a:tabLst/>
              <a:defRPr sz="6500" b="0" i="0" u="none" strike="noStrike" cap="none" spc="-130" baseline="0">
                <a:solidFill>
                  <a:srgbClr val="072B41"/>
                </a:solidFill>
                <a:uFillTx/>
                <a:latin typeface="+mn-lt"/>
                <a:ea typeface="+mn-ea"/>
                <a:cs typeface="+mn-cs"/>
                <a:sym typeface="Quid Sans-Regular"/>
              </a:defRPr>
            </a:lvl6pPr>
            <a:lvl7pPr marL="0" marR="0" indent="0" algn="l" defTabSz="914400" rtl="0" latinLnBrk="0">
              <a:lnSpc>
                <a:spcPct val="100000"/>
              </a:lnSpc>
              <a:spcBef>
                <a:spcPts val="0"/>
              </a:spcBef>
              <a:spcAft>
                <a:spcPts val="0"/>
              </a:spcAft>
              <a:buClrTx/>
              <a:buSzTx/>
              <a:buFontTx/>
              <a:buNone/>
              <a:tabLst/>
              <a:defRPr sz="6500" b="0" i="0" u="none" strike="noStrike" cap="none" spc="-130" baseline="0">
                <a:solidFill>
                  <a:srgbClr val="072B41"/>
                </a:solidFill>
                <a:uFillTx/>
                <a:latin typeface="+mn-lt"/>
                <a:ea typeface="+mn-ea"/>
                <a:cs typeface="+mn-cs"/>
                <a:sym typeface="Quid Sans-Regular"/>
              </a:defRPr>
            </a:lvl7pPr>
            <a:lvl8pPr marL="0" marR="0" indent="0" algn="l" defTabSz="914400" rtl="0" latinLnBrk="0">
              <a:lnSpc>
                <a:spcPct val="100000"/>
              </a:lnSpc>
              <a:spcBef>
                <a:spcPts val="0"/>
              </a:spcBef>
              <a:spcAft>
                <a:spcPts val="0"/>
              </a:spcAft>
              <a:buClrTx/>
              <a:buSzTx/>
              <a:buFontTx/>
              <a:buNone/>
              <a:tabLst/>
              <a:defRPr sz="6500" b="0" i="0" u="none" strike="noStrike" cap="none" spc="-130" baseline="0">
                <a:solidFill>
                  <a:srgbClr val="072B41"/>
                </a:solidFill>
                <a:uFillTx/>
                <a:latin typeface="+mn-lt"/>
                <a:ea typeface="+mn-ea"/>
                <a:cs typeface="+mn-cs"/>
                <a:sym typeface="Quid Sans-Regular"/>
              </a:defRPr>
            </a:lvl8pPr>
            <a:lvl9pPr marL="0" marR="0" indent="0" algn="l" defTabSz="914400" rtl="0" latinLnBrk="0">
              <a:lnSpc>
                <a:spcPct val="100000"/>
              </a:lnSpc>
              <a:spcBef>
                <a:spcPts val="0"/>
              </a:spcBef>
              <a:spcAft>
                <a:spcPts val="0"/>
              </a:spcAft>
              <a:buClrTx/>
              <a:buSzTx/>
              <a:buFontTx/>
              <a:buNone/>
              <a:tabLst/>
              <a:defRPr sz="6500" b="0" i="0" u="none" strike="noStrike" cap="none" spc="-130" baseline="0">
                <a:solidFill>
                  <a:srgbClr val="072B41"/>
                </a:solidFill>
                <a:uFillTx/>
                <a:latin typeface="+mn-lt"/>
                <a:ea typeface="+mn-ea"/>
                <a:cs typeface="+mn-cs"/>
                <a:sym typeface="Quid Sans-Regular"/>
              </a:defRPr>
            </a:lvl9pPr>
          </a:lstStyle>
          <a:p>
            <a:pPr hangingPunct="1">
              <a:lnSpc>
                <a:spcPct val="80000"/>
              </a:lnSpc>
              <a:defRPr sz="9000" spc="-180"/>
            </a:pPr>
            <a:r>
              <a:rPr lang="en-US" sz="9000" spc="-180" dirty="0"/>
              <a:t>2024</a:t>
            </a:r>
          </a:p>
          <a:p>
            <a:pPr hangingPunct="1">
              <a:lnSpc>
                <a:spcPct val="80000"/>
              </a:lnSpc>
              <a:defRPr sz="9000" spc="-180"/>
            </a:pPr>
            <a:r>
              <a:rPr lang="en-US" sz="9000" spc="-180" dirty="0"/>
              <a:t>Social Media Audit</a:t>
            </a:r>
          </a:p>
        </p:txBody>
      </p:sp>
      <p:sp>
        <p:nvSpPr>
          <p:cNvPr id="23" name="Google Shape;73;p15">
            <a:extLst>
              <a:ext uri="{FF2B5EF4-FFF2-40B4-BE49-F238E27FC236}">
                <a16:creationId xmlns:a16="http://schemas.microsoft.com/office/drawing/2014/main" id="{2BB6605A-6BE8-6C03-3561-7FCE41C91EAA}"/>
              </a:ext>
            </a:extLst>
          </p:cNvPr>
          <p:cNvSpPr txBox="1"/>
          <p:nvPr/>
        </p:nvSpPr>
        <p:spPr>
          <a:xfrm>
            <a:off x="10620837" y="9131027"/>
            <a:ext cx="12556542" cy="132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defRPr sz="4000"/>
            </a:lvl1pPr>
          </a:lstStyle>
          <a:p>
            <a:r>
              <a:rPr lang="en-US" dirty="0"/>
              <a:t>January 1 – December 31, 2024</a:t>
            </a:r>
          </a:p>
          <a:p>
            <a:endParaRPr lang="en-US" dirty="0"/>
          </a:p>
        </p:txBody>
      </p:sp>
      <p:pic>
        <p:nvPicPr>
          <p:cNvPr id="2" name="crumbl-cookies-tiles.png">
            <a:extLst>
              <a:ext uri="{FF2B5EF4-FFF2-40B4-BE49-F238E27FC236}">
                <a16:creationId xmlns:a16="http://schemas.microsoft.com/office/drawing/2014/main" id="{83F2FAAF-4447-D2F2-C4FA-BE15B306742F}"/>
              </a:ext>
            </a:extLst>
          </p:cNvPr>
          <p:cNvPicPr>
            <a:picLocks noChangeAspect="1"/>
          </p:cNvPicPr>
          <p:nvPr/>
        </p:nvPicPr>
        <p:blipFill>
          <a:blip r:embed="rId5">
            <a:extLst>
              <a:ext uri="{28A0092B-C50C-407E-A947-70E740481C1C}">
                <a14:useLocalDpi xmlns:a14="http://schemas.microsoft.com/office/drawing/2010/main" val="0"/>
              </a:ext>
            </a:extLst>
          </a:blip>
          <a:srcRect l="3603" r="3603"/>
          <a:stretch/>
        </p:blipFill>
        <p:spPr>
          <a:xfrm rot="19800000">
            <a:off x="-1071197" y="-58776"/>
            <a:ext cx="12836788" cy="13833609"/>
          </a:xfrm>
          <a:custGeom>
            <a:avLst/>
            <a:gdLst/>
            <a:ahLst/>
            <a:cxnLst>
              <a:cxn ang="0">
                <a:pos x="wd2" y="hd2"/>
              </a:cxn>
              <a:cxn ang="5400000">
                <a:pos x="wd2" y="hd2"/>
              </a:cxn>
              <a:cxn ang="10800000">
                <a:pos x="wd2" y="hd2"/>
              </a:cxn>
              <a:cxn ang="16200000">
                <a:pos x="wd2" y="hd2"/>
              </a:cxn>
            </a:cxnLst>
            <a:rect l="0" t="0" r="r" b="b"/>
            <a:pathLst>
              <a:path w="21600" h="21600" extrusionOk="0">
                <a:moveTo>
                  <a:pt x="9359" y="0"/>
                </a:moveTo>
                <a:lnTo>
                  <a:pt x="0" y="15042"/>
                </a:lnTo>
                <a:lnTo>
                  <a:pt x="12242" y="21600"/>
                </a:lnTo>
                <a:lnTo>
                  <a:pt x="21600" y="6559"/>
                </a:lnTo>
                <a:lnTo>
                  <a:pt x="21600" y="6558"/>
                </a:lnTo>
                <a:lnTo>
                  <a:pt x="9359" y="0"/>
                </a:lnTo>
                <a:close/>
              </a:path>
            </a:pathLst>
          </a:custGeom>
          <a:ln w="12700">
            <a:miter lim="400000"/>
          </a:ln>
        </p:spPr>
      </p:pic>
    </p:spTree>
    <p:extLst>
      <p:ext uri="{BB962C8B-B14F-4D97-AF65-F5344CB8AC3E}">
        <p14:creationId xmlns:p14="http://schemas.microsoft.com/office/powerpoint/2010/main" val="125735325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C1509-73CF-59DF-4272-B97DC8341932}"/>
            </a:ext>
          </a:extLst>
        </p:cNvPr>
        <p:cNvGrpSpPr/>
        <p:nvPr/>
      </p:nvGrpSpPr>
      <p:grpSpPr>
        <a:xfrm>
          <a:off x="0" y="0"/>
          <a:ext cx="0" cy="0"/>
          <a:chOff x="0" y="0"/>
          <a:chExt cx="0" cy="0"/>
        </a:xfrm>
      </p:grpSpPr>
      <p:sp>
        <p:nvSpPr>
          <p:cNvPr id="262" name="Google Shape;107;p18">
            <a:extLst>
              <a:ext uri="{FF2B5EF4-FFF2-40B4-BE49-F238E27FC236}">
                <a16:creationId xmlns:a16="http://schemas.microsoft.com/office/drawing/2014/main" id="{1334E419-B1F8-7324-CA80-869CDE631DA3}"/>
              </a:ext>
            </a:extLst>
          </p:cNvPr>
          <p:cNvSpPr txBox="1">
            <a:spLocks noGrp="1"/>
          </p:cNvSpPr>
          <p:nvPr>
            <p:ph type="title"/>
          </p:nvPr>
        </p:nvSpPr>
        <p:spPr>
          <a:prstGeom prst="rect">
            <a:avLst/>
          </a:prstGeom>
        </p:spPr>
        <p:txBody>
          <a:bodyPr/>
          <a:lstStyle/>
          <a:p>
            <a:pPr defTabSz="914400"/>
            <a:r>
              <a:rPr dirty="0"/>
              <a:t>Competitive Landscape</a:t>
            </a:r>
          </a:p>
        </p:txBody>
      </p:sp>
      <p:sp>
        <p:nvSpPr>
          <p:cNvPr id="263" name="Google Shape;25;p4">
            <a:extLst>
              <a:ext uri="{FF2B5EF4-FFF2-40B4-BE49-F238E27FC236}">
                <a16:creationId xmlns:a16="http://schemas.microsoft.com/office/drawing/2014/main" id="{1C457416-EFF0-A0F6-150F-568B3860E49C}"/>
              </a:ext>
            </a:extLst>
          </p:cNvPr>
          <p:cNvSpPr txBox="1">
            <a:spLocks noGrp="1"/>
          </p:cNvSpPr>
          <p:nvPr>
            <p:ph type="body" idx="21"/>
          </p:nvPr>
        </p:nvSpPr>
        <p:spPr>
          <a:xfrm>
            <a:off x="3485895" y="1239733"/>
            <a:ext cx="8000001" cy="415498"/>
          </a:xfrm>
          <a:prstGeom prst="rect">
            <a:avLst/>
          </a:prstGeom>
        </p:spPr>
        <p:txBody>
          <a:bodyPr/>
          <a:lstStyle/>
          <a:p>
            <a:r>
              <a:rPr lang="en-US" dirty="0"/>
              <a:t>January 1 – December 31, 2024</a:t>
            </a:r>
          </a:p>
        </p:txBody>
      </p:sp>
      <p:pic>
        <p:nvPicPr>
          <p:cNvPr id="264" name="crumbl cookies logo.jpeg">
            <a:extLst>
              <a:ext uri="{FF2B5EF4-FFF2-40B4-BE49-F238E27FC236}">
                <a16:creationId xmlns:a16="http://schemas.microsoft.com/office/drawing/2014/main" id="{8D09C59A-C17A-F487-2E1D-0989D398C533}"/>
              </a:ext>
            </a:extLst>
          </p:cNvPr>
          <p:cNvPicPr>
            <a:picLocks noGrp="1" noChangeAspect="1"/>
          </p:cNvPicPr>
          <p:nvPr>
            <p:ph type="pic" idx="22"/>
          </p:nvPr>
        </p:nvPicPr>
        <p:blipFill>
          <a:blip r:embed="rId2">
            <a:extLst>
              <a:ext uri="{28A0092B-C50C-407E-A947-70E740481C1C}">
                <a14:useLocalDpi xmlns:a14="http://schemas.microsoft.com/office/drawing/2010/main" val="0"/>
              </a:ext>
            </a:extLst>
          </a:blip>
          <a:srcRect/>
          <a:stretch/>
        </p:blipFill>
        <p:spPr>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0" y="1053"/>
                  <a:pt x="3161" y="3161"/>
                </a:cubicBezTo>
                <a:cubicBezTo>
                  <a:pt x="1053" y="5270"/>
                  <a:pt x="0" y="8036"/>
                  <a:pt x="0" y="10800"/>
                </a:cubicBezTo>
                <a:cubicBezTo>
                  <a:pt x="0" y="13564"/>
                  <a:pt x="1053" y="16325"/>
                  <a:pt x="3161" y="18434"/>
                </a:cubicBezTo>
                <a:cubicBezTo>
                  <a:pt x="5270" y="20542"/>
                  <a:pt x="8036" y="21600"/>
                  <a:pt x="10800" y="21600"/>
                </a:cubicBezTo>
                <a:cubicBezTo>
                  <a:pt x="13564" y="21600"/>
                  <a:pt x="16325" y="20542"/>
                  <a:pt x="18434" y="18434"/>
                </a:cubicBezTo>
                <a:cubicBezTo>
                  <a:pt x="20542" y="16325"/>
                  <a:pt x="21600" y="13564"/>
                  <a:pt x="21600" y="10800"/>
                </a:cubicBezTo>
                <a:cubicBezTo>
                  <a:pt x="21600" y="8036"/>
                  <a:pt x="20542" y="5270"/>
                  <a:pt x="18434" y="3161"/>
                </a:cubicBezTo>
                <a:cubicBezTo>
                  <a:pt x="16325" y="1053"/>
                  <a:pt x="13564" y="0"/>
                  <a:pt x="10800" y="0"/>
                </a:cubicBezTo>
                <a:close/>
              </a:path>
            </a:pathLst>
          </a:custGeom>
        </p:spPr>
      </p:pic>
      <p:pic>
        <p:nvPicPr>
          <p:cNvPr id="265" name="crumbl cookies logo.jpeg">
            <a:extLst>
              <a:ext uri="{FF2B5EF4-FFF2-40B4-BE49-F238E27FC236}">
                <a16:creationId xmlns:a16="http://schemas.microsoft.com/office/drawing/2014/main" id="{15AA56EA-276C-9C31-82C1-E81CD969628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546600" y="5330124"/>
            <a:ext cx="2144267" cy="2144267"/>
          </a:xfrm>
          <a:custGeom>
            <a:avLst/>
            <a:gdLst/>
            <a:ahLst/>
            <a:cxnLst>
              <a:cxn ang="0">
                <a:pos x="wd2" y="hd2"/>
              </a:cxn>
              <a:cxn ang="5400000">
                <a:pos x="wd2" y="hd2"/>
              </a:cxn>
              <a:cxn ang="10800000">
                <a:pos x="wd2" y="hd2"/>
              </a:cxn>
              <a:cxn ang="16200000">
                <a:pos x="wd2" y="hd2"/>
              </a:cxn>
            </a:cxnLst>
            <a:rect l="0" t="0" r="r" b="b"/>
            <a:pathLst>
              <a:path w="21600" h="21600" extrusionOk="0">
                <a:moveTo>
                  <a:pt x="10798" y="0"/>
                </a:moveTo>
                <a:cubicBezTo>
                  <a:pt x="8034" y="0"/>
                  <a:pt x="5271" y="1053"/>
                  <a:pt x="3162" y="3162"/>
                </a:cubicBezTo>
                <a:cubicBezTo>
                  <a:pt x="1053" y="5271"/>
                  <a:pt x="0" y="8034"/>
                  <a:pt x="0" y="10798"/>
                </a:cubicBezTo>
                <a:cubicBezTo>
                  <a:pt x="0" y="13562"/>
                  <a:pt x="1053" y="16329"/>
                  <a:pt x="3162" y="18438"/>
                </a:cubicBezTo>
                <a:cubicBezTo>
                  <a:pt x="5271" y="20547"/>
                  <a:pt x="8034" y="21600"/>
                  <a:pt x="10798" y="21600"/>
                </a:cubicBezTo>
                <a:cubicBezTo>
                  <a:pt x="13562" y="21600"/>
                  <a:pt x="16329" y="20547"/>
                  <a:pt x="18438" y="18438"/>
                </a:cubicBezTo>
                <a:cubicBezTo>
                  <a:pt x="20547" y="16329"/>
                  <a:pt x="21600" y="13562"/>
                  <a:pt x="21600" y="10798"/>
                </a:cubicBezTo>
                <a:cubicBezTo>
                  <a:pt x="21600" y="8034"/>
                  <a:pt x="20547" y="5271"/>
                  <a:pt x="18438" y="3162"/>
                </a:cubicBezTo>
                <a:cubicBezTo>
                  <a:pt x="16329" y="1053"/>
                  <a:pt x="13562" y="0"/>
                  <a:pt x="10798" y="0"/>
                </a:cubicBezTo>
                <a:close/>
              </a:path>
            </a:pathLst>
          </a:custGeom>
          <a:ln>
            <a:solidFill>
              <a:srgbClr val="DDDDDD"/>
            </a:solidFill>
          </a:ln>
        </p:spPr>
      </p:pic>
      <p:pic>
        <p:nvPicPr>
          <p:cNvPr id="266" name="crave cookies.jpeg">
            <a:extLst>
              <a:ext uri="{FF2B5EF4-FFF2-40B4-BE49-F238E27FC236}">
                <a16:creationId xmlns:a16="http://schemas.microsoft.com/office/drawing/2014/main" id="{A3BE9A2C-D986-A05A-2B39-692C14E966C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56500" y="5330124"/>
            <a:ext cx="2144267" cy="2144267"/>
          </a:xfrm>
          <a:custGeom>
            <a:avLst/>
            <a:gdLst/>
            <a:ahLst/>
            <a:cxnLst>
              <a:cxn ang="0">
                <a:pos x="wd2" y="hd2"/>
              </a:cxn>
              <a:cxn ang="5400000">
                <a:pos x="wd2" y="hd2"/>
              </a:cxn>
              <a:cxn ang="10800000">
                <a:pos x="wd2" y="hd2"/>
              </a:cxn>
              <a:cxn ang="16200000">
                <a:pos x="wd2" y="hd2"/>
              </a:cxn>
            </a:cxnLst>
            <a:rect l="0" t="0" r="r" b="b"/>
            <a:pathLst>
              <a:path w="21600" h="21600" extrusionOk="0">
                <a:moveTo>
                  <a:pt x="10798" y="0"/>
                </a:moveTo>
                <a:cubicBezTo>
                  <a:pt x="8034" y="0"/>
                  <a:pt x="5271" y="1053"/>
                  <a:pt x="3162" y="3162"/>
                </a:cubicBezTo>
                <a:cubicBezTo>
                  <a:pt x="1053" y="5271"/>
                  <a:pt x="0" y="8034"/>
                  <a:pt x="0" y="10798"/>
                </a:cubicBezTo>
                <a:cubicBezTo>
                  <a:pt x="0" y="13562"/>
                  <a:pt x="1053" y="16329"/>
                  <a:pt x="3162" y="18438"/>
                </a:cubicBezTo>
                <a:cubicBezTo>
                  <a:pt x="5271" y="20547"/>
                  <a:pt x="8034" y="21600"/>
                  <a:pt x="10798" y="21600"/>
                </a:cubicBezTo>
                <a:cubicBezTo>
                  <a:pt x="13562" y="21600"/>
                  <a:pt x="16329" y="20547"/>
                  <a:pt x="18438" y="18438"/>
                </a:cubicBezTo>
                <a:cubicBezTo>
                  <a:pt x="20547" y="16329"/>
                  <a:pt x="21600" y="13562"/>
                  <a:pt x="21600" y="10798"/>
                </a:cubicBezTo>
                <a:cubicBezTo>
                  <a:pt x="21600" y="8034"/>
                  <a:pt x="20547" y="5271"/>
                  <a:pt x="18438" y="3162"/>
                </a:cubicBezTo>
                <a:cubicBezTo>
                  <a:pt x="16329" y="1053"/>
                  <a:pt x="13562" y="0"/>
                  <a:pt x="10798" y="0"/>
                </a:cubicBezTo>
                <a:close/>
              </a:path>
            </a:pathLst>
          </a:custGeom>
          <a:ln>
            <a:solidFill>
              <a:srgbClr val="DDDDDD"/>
            </a:solidFill>
          </a:ln>
        </p:spPr>
      </p:pic>
      <p:pic>
        <p:nvPicPr>
          <p:cNvPr id="267" name="dirtydough.png">
            <a:extLst>
              <a:ext uri="{FF2B5EF4-FFF2-40B4-BE49-F238E27FC236}">
                <a16:creationId xmlns:a16="http://schemas.microsoft.com/office/drawing/2014/main" id="{FB5CB7D8-936B-E7CA-321D-9BA19FDADB7A}"/>
              </a:ext>
            </a:extLst>
          </p:cNvPr>
          <p:cNvPicPr>
            <a:picLocks noChangeAspect="1"/>
          </p:cNvPicPr>
          <p:nvPr/>
        </p:nvPicPr>
        <p:blipFill>
          <a:blip r:embed="rId4">
            <a:extLst>
              <a:ext uri="{28A0092B-C50C-407E-A947-70E740481C1C}">
                <a14:useLocalDpi xmlns:a14="http://schemas.microsoft.com/office/drawing/2010/main" val="0"/>
              </a:ext>
            </a:extLst>
          </a:blip>
          <a:srcRect t="5" b="5"/>
          <a:stretch/>
        </p:blipFill>
        <p:spPr>
          <a:xfrm>
            <a:off x="10566307" y="5330124"/>
            <a:ext cx="2144501" cy="2144267"/>
          </a:xfrm>
          <a:custGeom>
            <a:avLst/>
            <a:gdLst/>
            <a:ahLst/>
            <a:cxnLst>
              <a:cxn ang="0">
                <a:pos x="wd2" y="hd2"/>
              </a:cxn>
              <a:cxn ang="5400000">
                <a:pos x="wd2" y="hd2"/>
              </a:cxn>
              <a:cxn ang="10800000">
                <a:pos x="wd2" y="hd2"/>
              </a:cxn>
              <a:cxn ang="16200000">
                <a:pos x="wd2" y="hd2"/>
              </a:cxn>
            </a:cxnLst>
            <a:rect l="0" t="0" r="r" b="b"/>
            <a:pathLst>
              <a:path w="19679" h="21600" extrusionOk="0">
                <a:moveTo>
                  <a:pt x="9837" y="0"/>
                </a:moveTo>
                <a:cubicBezTo>
                  <a:pt x="7319" y="0"/>
                  <a:pt x="4802" y="1053"/>
                  <a:pt x="2881" y="3162"/>
                </a:cubicBezTo>
                <a:cubicBezTo>
                  <a:pt x="-961" y="7380"/>
                  <a:pt x="-961" y="14220"/>
                  <a:pt x="2881" y="18438"/>
                </a:cubicBezTo>
                <a:cubicBezTo>
                  <a:pt x="4802" y="20547"/>
                  <a:pt x="7319" y="21600"/>
                  <a:pt x="9837" y="21600"/>
                </a:cubicBezTo>
                <a:cubicBezTo>
                  <a:pt x="12355" y="21600"/>
                  <a:pt x="14876" y="20547"/>
                  <a:pt x="16797" y="18438"/>
                </a:cubicBezTo>
                <a:cubicBezTo>
                  <a:pt x="20639" y="14220"/>
                  <a:pt x="20639" y="7380"/>
                  <a:pt x="16797" y="3162"/>
                </a:cubicBezTo>
                <a:cubicBezTo>
                  <a:pt x="14876" y="1053"/>
                  <a:pt x="12355" y="0"/>
                  <a:pt x="9837" y="0"/>
                </a:cubicBezTo>
                <a:close/>
              </a:path>
            </a:pathLst>
          </a:custGeom>
          <a:ln>
            <a:solidFill>
              <a:srgbClr val="DDDDDD"/>
            </a:solidFill>
          </a:ln>
        </p:spPr>
      </p:pic>
      <p:pic>
        <p:nvPicPr>
          <p:cNvPr id="268" name="insomnia.jpeg">
            <a:extLst>
              <a:ext uri="{FF2B5EF4-FFF2-40B4-BE49-F238E27FC236}">
                <a16:creationId xmlns:a16="http://schemas.microsoft.com/office/drawing/2014/main" id="{7F1E1538-957D-C105-C4B2-06DFC592F7D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3576300" y="5330124"/>
            <a:ext cx="2144267" cy="2144267"/>
          </a:xfrm>
          <a:custGeom>
            <a:avLst/>
            <a:gdLst/>
            <a:ahLst/>
            <a:cxnLst>
              <a:cxn ang="0">
                <a:pos x="wd2" y="hd2"/>
              </a:cxn>
              <a:cxn ang="5400000">
                <a:pos x="wd2" y="hd2"/>
              </a:cxn>
              <a:cxn ang="10800000">
                <a:pos x="wd2" y="hd2"/>
              </a:cxn>
              <a:cxn ang="16200000">
                <a:pos x="wd2" y="hd2"/>
              </a:cxn>
            </a:cxnLst>
            <a:rect l="0" t="0" r="r" b="b"/>
            <a:pathLst>
              <a:path w="21600" h="21600" extrusionOk="0">
                <a:moveTo>
                  <a:pt x="10798" y="0"/>
                </a:moveTo>
                <a:cubicBezTo>
                  <a:pt x="8034" y="0"/>
                  <a:pt x="5271" y="1053"/>
                  <a:pt x="3162" y="3162"/>
                </a:cubicBezTo>
                <a:cubicBezTo>
                  <a:pt x="1053" y="5271"/>
                  <a:pt x="0" y="8034"/>
                  <a:pt x="0" y="10798"/>
                </a:cubicBezTo>
                <a:cubicBezTo>
                  <a:pt x="0" y="13562"/>
                  <a:pt x="1053" y="16329"/>
                  <a:pt x="3162" y="18438"/>
                </a:cubicBezTo>
                <a:cubicBezTo>
                  <a:pt x="5271" y="20547"/>
                  <a:pt x="8034" y="21600"/>
                  <a:pt x="10798" y="21600"/>
                </a:cubicBezTo>
                <a:cubicBezTo>
                  <a:pt x="13562" y="21600"/>
                  <a:pt x="16329" y="20547"/>
                  <a:pt x="18438" y="18438"/>
                </a:cubicBezTo>
                <a:cubicBezTo>
                  <a:pt x="20547" y="16329"/>
                  <a:pt x="21600" y="13562"/>
                  <a:pt x="21600" y="10798"/>
                </a:cubicBezTo>
                <a:cubicBezTo>
                  <a:pt x="21600" y="8034"/>
                  <a:pt x="20547" y="5271"/>
                  <a:pt x="18438" y="3162"/>
                </a:cubicBezTo>
                <a:cubicBezTo>
                  <a:pt x="16329" y="1053"/>
                  <a:pt x="13562" y="0"/>
                  <a:pt x="10798" y="0"/>
                </a:cubicBezTo>
                <a:close/>
              </a:path>
            </a:pathLst>
          </a:custGeom>
          <a:ln>
            <a:solidFill>
              <a:srgbClr val="DDDDDD"/>
            </a:solidFill>
          </a:ln>
        </p:spPr>
      </p:pic>
      <p:pic>
        <p:nvPicPr>
          <p:cNvPr id="269" name="levain.png">
            <a:extLst>
              <a:ext uri="{FF2B5EF4-FFF2-40B4-BE49-F238E27FC236}">
                <a16:creationId xmlns:a16="http://schemas.microsoft.com/office/drawing/2014/main" id="{3509F630-1FCD-9B6F-2F51-E6AA811ADF8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6586200" y="5330124"/>
            <a:ext cx="2144267" cy="2144267"/>
          </a:xfrm>
          <a:custGeom>
            <a:avLst/>
            <a:gdLst/>
            <a:ahLst/>
            <a:cxnLst>
              <a:cxn ang="0">
                <a:pos x="wd2" y="hd2"/>
              </a:cxn>
              <a:cxn ang="5400000">
                <a:pos x="wd2" y="hd2"/>
              </a:cxn>
              <a:cxn ang="10800000">
                <a:pos x="wd2" y="hd2"/>
              </a:cxn>
              <a:cxn ang="16200000">
                <a:pos x="wd2" y="hd2"/>
              </a:cxn>
            </a:cxnLst>
            <a:rect l="0" t="0" r="r" b="b"/>
            <a:pathLst>
              <a:path w="21600" h="21600" extrusionOk="0">
                <a:moveTo>
                  <a:pt x="10798" y="0"/>
                </a:moveTo>
                <a:cubicBezTo>
                  <a:pt x="8034" y="0"/>
                  <a:pt x="5271" y="1053"/>
                  <a:pt x="3162" y="3162"/>
                </a:cubicBezTo>
                <a:cubicBezTo>
                  <a:pt x="1053" y="5271"/>
                  <a:pt x="0" y="8034"/>
                  <a:pt x="0" y="10798"/>
                </a:cubicBezTo>
                <a:cubicBezTo>
                  <a:pt x="0" y="13562"/>
                  <a:pt x="1053" y="16329"/>
                  <a:pt x="3162" y="18438"/>
                </a:cubicBezTo>
                <a:cubicBezTo>
                  <a:pt x="5271" y="20547"/>
                  <a:pt x="8034" y="21600"/>
                  <a:pt x="10798" y="21600"/>
                </a:cubicBezTo>
                <a:cubicBezTo>
                  <a:pt x="13562" y="21600"/>
                  <a:pt x="16329" y="20547"/>
                  <a:pt x="18438" y="18438"/>
                </a:cubicBezTo>
                <a:cubicBezTo>
                  <a:pt x="20547" y="16329"/>
                  <a:pt x="21600" y="13562"/>
                  <a:pt x="21600" y="10798"/>
                </a:cubicBezTo>
                <a:cubicBezTo>
                  <a:pt x="21600" y="8034"/>
                  <a:pt x="20547" y="5271"/>
                  <a:pt x="18438" y="3162"/>
                </a:cubicBezTo>
                <a:cubicBezTo>
                  <a:pt x="16329" y="1053"/>
                  <a:pt x="13562" y="0"/>
                  <a:pt x="10798" y="0"/>
                </a:cubicBezTo>
                <a:close/>
              </a:path>
            </a:pathLst>
          </a:custGeom>
          <a:ln>
            <a:solidFill>
              <a:srgbClr val="DDDDDD"/>
            </a:solidFill>
          </a:ln>
        </p:spPr>
      </p:pic>
      <p:pic>
        <p:nvPicPr>
          <p:cNvPr id="270" name="milk jar cookies.jpeg">
            <a:extLst>
              <a:ext uri="{FF2B5EF4-FFF2-40B4-BE49-F238E27FC236}">
                <a16:creationId xmlns:a16="http://schemas.microsoft.com/office/drawing/2014/main" id="{A8B278D0-051D-234B-3C49-498BCB6B60B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546600" y="8073324"/>
            <a:ext cx="2144267" cy="2144267"/>
          </a:xfrm>
          <a:custGeom>
            <a:avLst/>
            <a:gdLst/>
            <a:ahLst/>
            <a:cxnLst>
              <a:cxn ang="0">
                <a:pos x="wd2" y="hd2"/>
              </a:cxn>
              <a:cxn ang="5400000">
                <a:pos x="wd2" y="hd2"/>
              </a:cxn>
              <a:cxn ang="10800000">
                <a:pos x="wd2" y="hd2"/>
              </a:cxn>
              <a:cxn ang="16200000">
                <a:pos x="wd2" y="hd2"/>
              </a:cxn>
            </a:cxnLst>
            <a:rect l="0" t="0" r="r" b="b"/>
            <a:pathLst>
              <a:path w="21600" h="21600" extrusionOk="0">
                <a:moveTo>
                  <a:pt x="10798" y="0"/>
                </a:moveTo>
                <a:cubicBezTo>
                  <a:pt x="8034" y="0"/>
                  <a:pt x="5271" y="1053"/>
                  <a:pt x="3162" y="3162"/>
                </a:cubicBezTo>
                <a:cubicBezTo>
                  <a:pt x="1053" y="5271"/>
                  <a:pt x="0" y="8034"/>
                  <a:pt x="0" y="10798"/>
                </a:cubicBezTo>
                <a:cubicBezTo>
                  <a:pt x="0" y="13562"/>
                  <a:pt x="1053" y="16329"/>
                  <a:pt x="3162" y="18438"/>
                </a:cubicBezTo>
                <a:cubicBezTo>
                  <a:pt x="5271" y="20547"/>
                  <a:pt x="8034" y="21600"/>
                  <a:pt x="10798" y="21600"/>
                </a:cubicBezTo>
                <a:cubicBezTo>
                  <a:pt x="13562" y="21600"/>
                  <a:pt x="16329" y="20547"/>
                  <a:pt x="18438" y="18438"/>
                </a:cubicBezTo>
                <a:cubicBezTo>
                  <a:pt x="20547" y="16329"/>
                  <a:pt x="21600" y="13562"/>
                  <a:pt x="21600" y="10798"/>
                </a:cubicBezTo>
                <a:cubicBezTo>
                  <a:pt x="21600" y="8034"/>
                  <a:pt x="20547" y="5271"/>
                  <a:pt x="18438" y="3162"/>
                </a:cubicBezTo>
                <a:cubicBezTo>
                  <a:pt x="16329" y="1053"/>
                  <a:pt x="13562" y="0"/>
                  <a:pt x="10798" y="0"/>
                </a:cubicBezTo>
                <a:close/>
              </a:path>
            </a:pathLst>
          </a:custGeom>
          <a:ln>
            <a:solidFill>
              <a:srgbClr val="DDDDDD"/>
            </a:solidFill>
          </a:ln>
        </p:spPr>
      </p:pic>
      <p:pic>
        <p:nvPicPr>
          <p:cNvPr id="271" name="mrs fields.jpeg">
            <a:extLst>
              <a:ext uri="{FF2B5EF4-FFF2-40B4-BE49-F238E27FC236}">
                <a16:creationId xmlns:a16="http://schemas.microsoft.com/office/drawing/2014/main" id="{AE3FC62A-08BF-125C-E109-6886DB21D32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556500" y="8073324"/>
            <a:ext cx="2144267" cy="2144267"/>
          </a:xfrm>
          <a:custGeom>
            <a:avLst/>
            <a:gdLst/>
            <a:ahLst/>
            <a:cxnLst>
              <a:cxn ang="0">
                <a:pos x="wd2" y="hd2"/>
              </a:cxn>
              <a:cxn ang="5400000">
                <a:pos x="wd2" y="hd2"/>
              </a:cxn>
              <a:cxn ang="10800000">
                <a:pos x="wd2" y="hd2"/>
              </a:cxn>
              <a:cxn ang="16200000">
                <a:pos x="wd2" y="hd2"/>
              </a:cxn>
            </a:cxnLst>
            <a:rect l="0" t="0" r="r" b="b"/>
            <a:pathLst>
              <a:path w="21600" h="21600" extrusionOk="0">
                <a:moveTo>
                  <a:pt x="10798" y="0"/>
                </a:moveTo>
                <a:cubicBezTo>
                  <a:pt x="8034" y="0"/>
                  <a:pt x="5271" y="1053"/>
                  <a:pt x="3162" y="3162"/>
                </a:cubicBezTo>
                <a:cubicBezTo>
                  <a:pt x="1053" y="5271"/>
                  <a:pt x="0" y="8034"/>
                  <a:pt x="0" y="10798"/>
                </a:cubicBezTo>
                <a:cubicBezTo>
                  <a:pt x="0" y="13562"/>
                  <a:pt x="1053" y="16329"/>
                  <a:pt x="3162" y="18438"/>
                </a:cubicBezTo>
                <a:cubicBezTo>
                  <a:pt x="5271" y="20547"/>
                  <a:pt x="8034" y="21600"/>
                  <a:pt x="10798" y="21600"/>
                </a:cubicBezTo>
                <a:cubicBezTo>
                  <a:pt x="13562" y="21600"/>
                  <a:pt x="16329" y="20547"/>
                  <a:pt x="18438" y="18438"/>
                </a:cubicBezTo>
                <a:cubicBezTo>
                  <a:pt x="20547" y="16329"/>
                  <a:pt x="21600" y="13562"/>
                  <a:pt x="21600" y="10798"/>
                </a:cubicBezTo>
                <a:cubicBezTo>
                  <a:pt x="21600" y="8034"/>
                  <a:pt x="20547" y="5271"/>
                  <a:pt x="18438" y="3162"/>
                </a:cubicBezTo>
                <a:cubicBezTo>
                  <a:pt x="16329" y="1053"/>
                  <a:pt x="13562" y="0"/>
                  <a:pt x="10798" y="0"/>
                </a:cubicBezTo>
                <a:close/>
              </a:path>
            </a:pathLst>
          </a:custGeom>
          <a:ln>
            <a:solidFill>
              <a:srgbClr val="DDDDDD"/>
            </a:solidFill>
          </a:ln>
        </p:spPr>
      </p:pic>
      <p:pic>
        <p:nvPicPr>
          <p:cNvPr id="272" name="oreo.jpeg">
            <a:extLst>
              <a:ext uri="{FF2B5EF4-FFF2-40B4-BE49-F238E27FC236}">
                <a16:creationId xmlns:a16="http://schemas.microsoft.com/office/drawing/2014/main" id="{46A9100D-95A5-6272-D56B-5444C138C99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566400" y="8073324"/>
            <a:ext cx="2144267" cy="2144267"/>
          </a:xfrm>
          <a:custGeom>
            <a:avLst/>
            <a:gdLst/>
            <a:ahLst/>
            <a:cxnLst>
              <a:cxn ang="0">
                <a:pos x="wd2" y="hd2"/>
              </a:cxn>
              <a:cxn ang="5400000">
                <a:pos x="wd2" y="hd2"/>
              </a:cxn>
              <a:cxn ang="10800000">
                <a:pos x="wd2" y="hd2"/>
              </a:cxn>
              <a:cxn ang="16200000">
                <a:pos x="wd2" y="hd2"/>
              </a:cxn>
            </a:cxnLst>
            <a:rect l="0" t="0" r="r" b="b"/>
            <a:pathLst>
              <a:path w="21600" h="21600" extrusionOk="0">
                <a:moveTo>
                  <a:pt x="10798" y="0"/>
                </a:moveTo>
                <a:cubicBezTo>
                  <a:pt x="8034" y="0"/>
                  <a:pt x="5271" y="1053"/>
                  <a:pt x="3162" y="3162"/>
                </a:cubicBezTo>
                <a:cubicBezTo>
                  <a:pt x="1053" y="5271"/>
                  <a:pt x="0" y="8034"/>
                  <a:pt x="0" y="10798"/>
                </a:cubicBezTo>
                <a:cubicBezTo>
                  <a:pt x="0" y="13562"/>
                  <a:pt x="1053" y="16329"/>
                  <a:pt x="3162" y="18438"/>
                </a:cubicBezTo>
                <a:cubicBezTo>
                  <a:pt x="5271" y="20547"/>
                  <a:pt x="8034" y="21600"/>
                  <a:pt x="10798" y="21600"/>
                </a:cubicBezTo>
                <a:cubicBezTo>
                  <a:pt x="13562" y="21600"/>
                  <a:pt x="16329" y="20547"/>
                  <a:pt x="18438" y="18438"/>
                </a:cubicBezTo>
                <a:cubicBezTo>
                  <a:pt x="20547" y="16329"/>
                  <a:pt x="21600" y="13562"/>
                  <a:pt x="21600" y="10798"/>
                </a:cubicBezTo>
                <a:cubicBezTo>
                  <a:pt x="21600" y="8034"/>
                  <a:pt x="20547" y="5271"/>
                  <a:pt x="18438" y="3162"/>
                </a:cubicBezTo>
                <a:cubicBezTo>
                  <a:pt x="16329" y="1053"/>
                  <a:pt x="13562" y="0"/>
                  <a:pt x="10798" y="0"/>
                </a:cubicBezTo>
                <a:close/>
              </a:path>
            </a:pathLst>
          </a:custGeom>
          <a:ln>
            <a:solidFill>
              <a:srgbClr val="DDDDDD"/>
            </a:solidFill>
          </a:ln>
        </p:spPr>
      </p:pic>
      <p:pic>
        <p:nvPicPr>
          <p:cNvPr id="273" name="tates.jpeg">
            <a:extLst>
              <a:ext uri="{FF2B5EF4-FFF2-40B4-BE49-F238E27FC236}">
                <a16:creationId xmlns:a16="http://schemas.microsoft.com/office/drawing/2014/main" id="{4533E98B-AFF7-E908-04CA-2BD42B50B86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3576300" y="8073324"/>
            <a:ext cx="2144267" cy="2144267"/>
          </a:xfrm>
          <a:custGeom>
            <a:avLst/>
            <a:gdLst/>
            <a:ahLst/>
            <a:cxnLst>
              <a:cxn ang="0">
                <a:pos x="wd2" y="hd2"/>
              </a:cxn>
              <a:cxn ang="5400000">
                <a:pos x="wd2" y="hd2"/>
              </a:cxn>
              <a:cxn ang="10800000">
                <a:pos x="wd2" y="hd2"/>
              </a:cxn>
              <a:cxn ang="16200000">
                <a:pos x="wd2" y="hd2"/>
              </a:cxn>
            </a:cxnLst>
            <a:rect l="0" t="0" r="r" b="b"/>
            <a:pathLst>
              <a:path w="21600" h="21600" extrusionOk="0">
                <a:moveTo>
                  <a:pt x="10798" y="0"/>
                </a:moveTo>
                <a:cubicBezTo>
                  <a:pt x="8034" y="0"/>
                  <a:pt x="5271" y="1053"/>
                  <a:pt x="3162" y="3162"/>
                </a:cubicBezTo>
                <a:cubicBezTo>
                  <a:pt x="1053" y="5271"/>
                  <a:pt x="0" y="8034"/>
                  <a:pt x="0" y="10798"/>
                </a:cubicBezTo>
                <a:cubicBezTo>
                  <a:pt x="0" y="13562"/>
                  <a:pt x="1053" y="16329"/>
                  <a:pt x="3162" y="18438"/>
                </a:cubicBezTo>
                <a:cubicBezTo>
                  <a:pt x="5271" y="20547"/>
                  <a:pt x="8034" y="21600"/>
                  <a:pt x="10798" y="21600"/>
                </a:cubicBezTo>
                <a:cubicBezTo>
                  <a:pt x="13562" y="21600"/>
                  <a:pt x="16329" y="20547"/>
                  <a:pt x="18438" y="18438"/>
                </a:cubicBezTo>
                <a:cubicBezTo>
                  <a:pt x="20547" y="16329"/>
                  <a:pt x="21600" y="13562"/>
                  <a:pt x="21600" y="10798"/>
                </a:cubicBezTo>
                <a:cubicBezTo>
                  <a:pt x="21600" y="8034"/>
                  <a:pt x="20547" y="5271"/>
                  <a:pt x="18438" y="3162"/>
                </a:cubicBezTo>
                <a:cubicBezTo>
                  <a:pt x="16329" y="1053"/>
                  <a:pt x="13562" y="0"/>
                  <a:pt x="10798" y="0"/>
                </a:cubicBezTo>
                <a:close/>
              </a:path>
            </a:pathLst>
          </a:custGeom>
          <a:ln>
            <a:solidFill>
              <a:srgbClr val="DDDDDD"/>
            </a:solidFill>
          </a:ln>
        </p:spPr>
      </p:pic>
      <p:pic>
        <p:nvPicPr>
          <p:cNvPr id="274" name="milk bar.jpeg">
            <a:extLst>
              <a:ext uri="{FF2B5EF4-FFF2-40B4-BE49-F238E27FC236}">
                <a16:creationId xmlns:a16="http://schemas.microsoft.com/office/drawing/2014/main" id="{73613107-9734-3FEA-0F04-3499D1D84B45}"/>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6586200" y="8073324"/>
            <a:ext cx="2144267" cy="2144267"/>
          </a:xfrm>
          <a:custGeom>
            <a:avLst/>
            <a:gdLst/>
            <a:ahLst/>
            <a:cxnLst>
              <a:cxn ang="0">
                <a:pos x="wd2" y="hd2"/>
              </a:cxn>
              <a:cxn ang="5400000">
                <a:pos x="wd2" y="hd2"/>
              </a:cxn>
              <a:cxn ang="10800000">
                <a:pos x="wd2" y="hd2"/>
              </a:cxn>
              <a:cxn ang="16200000">
                <a:pos x="wd2" y="hd2"/>
              </a:cxn>
            </a:cxnLst>
            <a:rect l="0" t="0" r="r" b="b"/>
            <a:pathLst>
              <a:path w="21600" h="21600" extrusionOk="0">
                <a:moveTo>
                  <a:pt x="10798" y="0"/>
                </a:moveTo>
                <a:cubicBezTo>
                  <a:pt x="8034" y="0"/>
                  <a:pt x="5271" y="1053"/>
                  <a:pt x="3162" y="3162"/>
                </a:cubicBezTo>
                <a:cubicBezTo>
                  <a:pt x="1053" y="5271"/>
                  <a:pt x="0" y="8034"/>
                  <a:pt x="0" y="10798"/>
                </a:cubicBezTo>
                <a:cubicBezTo>
                  <a:pt x="0" y="13562"/>
                  <a:pt x="1053" y="16329"/>
                  <a:pt x="3162" y="18438"/>
                </a:cubicBezTo>
                <a:cubicBezTo>
                  <a:pt x="5271" y="20547"/>
                  <a:pt x="8034" y="21600"/>
                  <a:pt x="10798" y="21600"/>
                </a:cubicBezTo>
                <a:cubicBezTo>
                  <a:pt x="13562" y="21600"/>
                  <a:pt x="16329" y="20547"/>
                  <a:pt x="18438" y="18438"/>
                </a:cubicBezTo>
                <a:cubicBezTo>
                  <a:pt x="20547" y="16329"/>
                  <a:pt x="21600" y="13562"/>
                  <a:pt x="21600" y="10798"/>
                </a:cubicBezTo>
                <a:cubicBezTo>
                  <a:pt x="21600" y="8034"/>
                  <a:pt x="20547" y="5271"/>
                  <a:pt x="18438" y="3162"/>
                </a:cubicBezTo>
                <a:cubicBezTo>
                  <a:pt x="16329" y="1053"/>
                  <a:pt x="13562" y="0"/>
                  <a:pt x="10798" y="0"/>
                </a:cubicBezTo>
                <a:close/>
              </a:path>
            </a:pathLst>
          </a:custGeom>
          <a:ln>
            <a:solidFill>
              <a:srgbClr val="DDDDDD"/>
            </a:solidFill>
          </a:ln>
        </p:spPr>
      </p:pic>
    </p:spTree>
    <p:extLst>
      <p:ext uri="{BB962C8B-B14F-4D97-AF65-F5344CB8AC3E}">
        <p14:creationId xmlns:p14="http://schemas.microsoft.com/office/powerpoint/2010/main" val="331072297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Google Shape;107;p18"/>
          <p:cNvSpPr txBox="1">
            <a:spLocks noGrp="1"/>
          </p:cNvSpPr>
          <p:nvPr>
            <p:ph type="title"/>
          </p:nvPr>
        </p:nvSpPr>
        <p:spPr>
          <a:prstGeom prst="rect">
            <a:avLst/>
          </a:prstGeom>
        </p:spPr>
        <p:txBody>
          <a:bodyPr/>
          <a:lstStyle/>
          <a:p>
            <a:pPr defTabSz="914400"/>
            <a:r>
              <a:t>Profile Overview</a:t>
            </a:r>
          </a:p>
        </p:txBody>
      </p:sp>
      <p:sp>
        <p:nvSpPr>
          <p:cNvPr id="277" name="Google Shape;105;p18"/>
          <p:cNvSpPr txBox="1">
            <a:spLocks noGrp="1"/>
          </p:cNvSpPr>
          <p:nvPr>
            <p:ph type="body" sz="quarter" idx="1"/>
          </p:nvPr>
        </p:nvSpPr>
        <p:spPr>
          <a:prstGeom prst="rect">
            <a:avLst/>
          </a:prstGeom>
        </p:spPr>
        <p:txBody>
          <a:bodyPr>
            <a:normAutofit/>
          </a:bodyPr>
          <a:lstStyle/>
          <a:p>
            <a:r>
              <a:rPr lang="en-US" dirty="0"/>
              <a:t>Nice job showcasing Zara’s Men, Women, and Kids collections in the social profiles.</a:t>
            </a:r>
          </a:p>
          <a:p>
            <a:r>
              <a:rPr lang="en-US" dirty="0"/>
              <a:t>Several brands in the landscape, like H&amp;M and Mango, use emojis or hashtags in their bios to highlight trends or key values. Worth trying something similar for Zara? ✨</a:t>
            </a:r>
          </a:p>
        </p:txBody>
      </p:sp>
      <p:sp>
        <p:nvSpPr>
          <p:cNvPr id="278" name="Google Shape;25;p4"/>
          <p:cNvSpPr txBox="1">
            <a:spLocks noGrp="1"/>
          </p:cNvSpPr>
          <p:nvPr>
            <p:ph type="body" idx="21"/>
          </p:nvPr>
        </p:nvSpPr>
        <p:spPr>
          <a:xfrm>
            <a:off x="3479800" y="1239733"/>
            <a:ext cx="8000001" cy="415498"/>
          </a:xfrm>
          <a:prstGeom prst="rect">
            <a:avLst/>
          </a:prstGeom>
        </p:spPr>
        <p:txBody>
          <a:bodyPr/>
          <a:lstStyle/>
          <a:p>
            <a:r>
              <a:rPr lang="en-US" dirty="0"/>
              <a:t>January 1 – December 31, 2024</a:t>
            </a:r>
          </a:p>
        </p:txBody>
      </p:sp>
      <p:pic>
        <p:nvPicPr>
          <p:cNvPr id="279" name="crumbl cookies logo.jpeg"/>
          <p:cNvPicPr>
            <a:picLocks noGrp="1" noChangeAspect="1"/>
          </p:cNvPicPr>
          <p:nvPr>
            <p:ph type="pic" idx="22"/>
          </p:nvPr>
        </p:nvPicPr>
        <p:blipFill>
          <a:blip r:embed="rId3">
            <a:extLst>
              <a:ext uri="{28A0092B-C50C-407E-A947-70E740481C1C}">
                <a14:useLocalDpi xmlns:a14="http://schemas.microsoft.com/office/drawing/2010/main" val="0"/>
              </a:ext>
            </a:extLst>
          </a:blip>
          <a:srcRect/>
          <a:stretch/>
        </p:blipFill>
        <p:spPr>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0" y="1053"/>
                  <a:pt x="3161" y="3161"/>
                </a:cubicBezTo>
                <a:cubicBezTo>
                  <a:pt x="1053" y="5270"/>
                  <a:pt x="0" y="8036"/>
                  <a:pt x="0" y="10800"/>
                </a:cubicBezTo>
                <a:cubicBezTo>
                  <a:pt x="0" y="13564"/>
                  <a:pt x="1053" y="16325"/>
                  <a:pt x="3161" y="18434"/>
                </a:cubicBezTo>
                <a:cubicBezTo>
                  <a:pt x="5270" y="20542"/>
                  <a:pt x="8036" y="21600"/>
                  <a:pt x="10800" y="21600"/>
                </a:cubicBezTo>
                <a:cubicBezTo>
                  <a:pt x="13564" y="21600"/>
                  <a:pt x="16325" y="20542"/>
                  <a:pt x="18434" y="18434"/>
                </a:cubicBezTo>
                <a:cubicBezTo>
                  <a:pt x="20542" y="16325"/>
                  <a:pt x="21600" y="13564"/>
                  <a:pt x="21600" y="10800"/>
                </a:cubicBezTo>
                <a:cubicBezTo>
                  <a:pt x="21600" y="8036"/>
                  <a:pt x="20542" y="5270"/>
                  <a:pt x="18434" y="3161"/>
                </a:cubicBezTo>
                <a:cubicBezTo>
                  <a:pt x="16325" y="1053"/>
                  <a:pt x="13564" y="0"/>
                  <a:pt x="10800" y="0"/>
                </a:cubicBezTo>
                <a:close/>
              </a:path>
            </a:pathLst>
          </a:custGeom>
        </p:spPr>
      </p:pic>
      <p:sp>
        <p:nvSpPr>
          <p:cNvPr id="280" name="Google Shape;92;p17"/>
          <p:cNvSpPr txBox="1"/>
          <p:nvPr/>
        </p:nvSpPr>
        <p:spPr>
          <a:xfrm>
            <a:off x="1984383" y="4375860"/>
            <a:ext cx="3760427" cy="68494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defRPr sz="2000">
                <a:solidFill>
                  <a:schemeClr val="accent2">
                    <a:lumOff val="43529"/>
                  </a:schemeClr>
                </a:solidFill>
                <a:latin typeface="Open Sans Bold"/>
                <a:ea typeface="Open Sans Bold"/>
                <a:cs typeface="Open Sans Bold"/>
                <a:sym typeface="Open Sans Bold"/>
              </a:defRPr>
            </a:lvl1pPr>
          </a:lstStyle>
          <a:p>
            <a:r>
              <a:rPr dirty="0">
                <a:latin typeface="Quid Sans" pitchFamily="2" charset="77"/>
              </a:rPr>
              <a:t>INSTAGRAM</a:t>
            </a:r>
          </a:p>
        </p:txBody>
      </p:sp>
      <p:sp>
        <p:nvSpPr>
          <p:cNvPr id="285" name="Google Shape;92;p17"/>
          <p:cNvSpPr txBox="1"/>
          <p:nvPr/>
        </p:nvSpPr>
        <p:spPr>
          <a:xfrm>
            <a:off x="1984383" y="6586966"/>
            <a:ext cx="3760427" cy="68494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defRPr sz="2000">
                <a:solidFill>
                  <a:schemeClr val="accent2">
                    <a:lumOff val="43529"/>
                  </a:schemeClr>
                </a:solidFill>
                <a:latin typeface="Open Sans Bold"/>
                <a:ea typeface="Open Sans Bold"/>
                <a:cs typeface="Open Sans Bold"/>
                <a:sym typeface="Open Sans Bold"/>
              </a:defRPr>
            </a:lvl1pPr>
          </a:lstStyle>
          <a:p>
            <a:r>
              <a:rPr dirty="0">
                <a:latin typeface="Quid Sans" pitchFamily="2" charset="77"/>
              </a:rPr>
              <a:t>TIKTOK</a:t>
            </a:r>
          </a:p>
        </p:txBody>
      </p:sp>
      <p:sp>
        <p:nvSpPr>
          <p:cNvPr id="286" name="Google Shape;92;p17"/>
          <p:cNvSpPr txBox="1"/>
          <p:nvPr/>
        </p:nvSpPr>
        <p:spPr>
          <a:xfrm>
            <a:off x="1984383" y="8652152"/>
            <a:ext cx="3760427" cy="68494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defRPr sz="2000">
                <a:solidFill>
                  <a:schemeClr val="accent2">
                    <a:lumOff val="43529"/>
                  </a:schemeClr>
                </a:solidFill>
                <a:latin typeface="Open Sans Bold"/>
                <a:ea typeface="Open Sans Bold"/>
                <a:cs typeface="Open Sans Bold"/>
                <a:sym typeface="Open Sans Bold"/>
              </a:defRPr>
            </a:lvl1pPr>
          </a:lstStyle>
          <a:p>
            <a:r>
              <a:rPr dirty="0">
                <a:latin typeface="Quid Sans" pitchFamily="2" charset="77"/>
              </a:rPr>
              <a:t>FACEBOOK</a:t>
            </a:r>
          </a:p>
        </p:txBody>
      </p:sp>
      <p:sp>
        <p:nvSpPr>
          <p:cNvPr id="287" name="Google Shape;92;p17"/>
          <p:cNvSpPr txBox="1"/>
          <p:nvPr/>
        </p:nvSpPr>
        <p:spPr>
          <a:xfrm>
            <a:off x="1984383" y="11009176"/>
            <a:ext cx="3760427" cy="68494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defRPr sz="2000">
                <a:solidFill>
                  <a:schemeClr val="accent2">
                    <a:lumOff val="43529"/>
                  </a:schemeClr>
                </a:solidFill>
                <a:latin typeface="Open Sans Bold"/>
                <a:ea typeface="Open Sans Bold"/>
                <a:cs typeface="Open Sans Bold"/>
                <a:sym typeface="Open Sans Bold"/>
              </a:defRPr>
            </a:lvl1pPr>
          </a:lstStyle>
          <a:p>
            <a:r>
              <a:rPr dirty="0">
                <a:latin typeface="Quid Sans" pitchFamily="2" charset="77"/>
              </a:rPr>
              <a:t>TWITTER</a:t>
            </a:r>
          </a:p>
        </p:txBody>
      </p:sp>
      <p:sp>
        <p:nvSpPr>
          <p:cNvPr id="288" name="Google Shape;74;p15"/>
          <p:cNvSpPr/>
          <p:nvPr/>
        </p:nvSpPr>
        <p:spPr>
          <a:xfrm>
            <a:off x="1256700" y="5794649"/>
            <a:ext cx="14867406" cy="1"/>
          </a:xfrm>
          <a:prstGeom prst="line">
            <a:avLst/>
          </a:prstGeom>
          <a:ln w="25400">
            <a:solidFill>
              <a:schemeClr val="accent2">
                <a:lumOff val="21764"/>
                <a:alpha val="17325"/>
              </a:schemeClr>
            </a:solidFill>
          </a:ln>
        </p:spPr>
        <p:txBody>
          <a:bodyPr lIns="0" tIns="0" rIns="0" bIns="0"/>
          <a:lstStyle/>
          <a:p>
            <a:pPr>
              <a:defRPr sz="3600">
                <a:solidFill>
                  <a:srgbClr val="000000"/>
                </a:solidFill>
                <a:latin typeface="+mn-lt"/>
                <a:ea typeface="+mn-ea"/>
                <a:cs typeface="+mn-cs"/>
                <a:sym typeface="Open Sans Regular"/>
              </a:defRPr>
            </a:pPr>
            <a:endParaRPr/>
          </a:p>
        </p:txBody>
      </p:sp>
      <p:sp>
        <p:nvSpPr>
          <p:cNvPr id="289" name="Google Shape;74;p15"/>
          <p:cNvSpPr/>
          <p:nvPr/>
        </p:nvSpPr>
        <p:spPr>
          <a:xfrm>
            <a:off x="1256700" y="7775849"/>
            <a:ext cx="14867406" cy="1"/>
          </a:xfrm>
          <a:prstGeom prst="line">
            <a:avLst/>
          </a:prstGeom>
          <a:ln w="25400">
            <a:solidFill>
              <a:schemeClr val="accent2">
                <a:lumOff val="21764"/>
                <a:alpha val="17325"/>
              </a:schemeClr>
            </a:solidFill>
          </a:ln>
        </p:spPr>
        <p:txBody>
          <a:bodyPr lIns="0" tIns="0" rIns="0" bIns="0"/>
          <a:lstStyle/>
          <a:p>
            <a:pPr>
              <a:defRPr sz="3600">
                <a:solidFill>
                  <a:srgbClr val="000000"/>
                </a:solidFill>
                <a:latin typeface="+mn-lt"/>
                <a:ea typeface="+mn-ea"/>
                <a:cs typeface="+mn-cs"/>
                <a:sym typeface="Open Sans Regular"/>
              </a:defRPr>
            </a:pPr>
            <a:endParaRPr/>
          </a:p>
        </p:txBody>
      </p:sp>
      <p:sp>
        <p:nvSpPr>
          <p:cNvPr id="290" name="Google Shape;74;p15"/>
          <p:cNvSpPr/>
          <p:nvPr/>
        </p:nvSpPr>
        <p:spPr>
          <a:xfrm>
            <a:off x="1256700" y="9987022"/>
            <a:ext cx="14867406" cy="1"/>
          </a:xfrm>
          <a:prstGeom prst="line">
            <a:avLst/>
          </a:prstGeom>
          <a:ln w="25400">
            <a:solidFill>
              <a:schemeClr val="accent2">
                <a:lumOff val="21764"/>
                <a:alpha val="17325"/>
              </a:schemeClr>
            </a:solidFill>
          </a:ln>
        </p:spPr>
        <p:txBody>
          <a:bodyPr lIns="0" tIns="0" rIns="0" bIns="0"/>
          <a:lstStyle/>
          <a:p>
            <a:pPr>
              <a:defRPr sz="3600">
                <a:solidFill>
                  <a:srgbClr val="000000"/>
                </a:solidFill>
                <a:latin typeface="+mn-lt"/>
                <a:ea typeface="+mn-ea"/>
                <a:cs typeface="+mn-cs"/>
                <a:sym typeface="Open Sans Regular"/>
              </a:defRPr>
            </a:pPr>
            <a:endParaRPr/>
          </a:p>
        </p:txBody>
      </p:sp>
      <p:pic>
        <p:nvPicPr>
          <p:cNvPr id="291" name="Google Shape;135;p20" descr="Google Shape;135;p20"/>
          <p:cNvPicPr>
            <a:picLocks noChangeAspect="1"/>
          </p:cNvPicPr>
          <p:nvPr/>
        </p:nvPicPr>
        <p:blipFill>
          <a:blip r:embed="rId4"/>
          <a:stretch>
            <a:fillRect/>
          </a:stretch>
        </p:blipFill>
        <p:spPr>
          <a:xfrm>
            <a:off x="1234439" y="4312360"/>
            <a:ext cx="469901" cy="469901"/>
          </a:xfrm>
          <a:prstGeom prst="rect">
            <a:avLst/>
          </a:prstGeom>
          <a:ln w="12700">
            <a:miter lim="400000"/>
          </a:ln>
        </p:spPr>
      </p:pic>
      <p:pic>
        <p:nvPicPr>
          <p:cNvPr id="292" name="ICON-FB.png" descr="ICON-FB.png"/>
          <p:cNvPicPr>
            <a:picLocks noChangeAspect="1"/>
          </p:cNvPicPr>
          <p:nvPr/>
        </p:nvPicPr>
        <p:blipFill>
          <a:blip r:embed="rId5"/>
          <a:stretch>
            <a:fillRect/>
          </a:stretch>
        </p:blipFill>
        <p:spPr>
          <a:xfrm>
            <a:off x="1295286" y="8519376"/>
            <a:ext cx="272008" cy="516814"/>
          </a:xfrm>
          <a:prstGeom prst="rect">
            <a:avLst/>
          </a:prstGeom>
          <a:ln w="12700">
            <a:miter lim="400000"/>
          </a:ln>
        </p:spPr>
      </p:pic>
      <p:pic>
        <p:nvPicPr>
          <p:cNvPr id="293" name="ICON-TIKTOK-BLACK.png" descr="ICON-TIKTOK-BLACK.png"/>
          <p:cNvPicPr>
            <a:picLocks noChangeAspect="1"/>
          </p:cNvPicPr>
          <p:nvPr/>
        </p:nvPicPr>
        <p:blipFill>
          <a:blip r:embed="rId6"/>
          <a:stretch>
            <a:fillRect/>
          </a:stretch>
        </p:blipFill>
        <p:spPr>
          <a:xfrm>
            <a:off x="1260237" y="6502748"/>
            <a:ext cx="418305" cy="488803"/>
          </a:xfrm>
          <a:prstGeom prst="rect">
            <a:avLst/>
          </a:prstGeom>
          <a:ln w="12700">
            <a:miter lim="400000"/>
          </a:ln>
        </p:spPr>
      </p:pic>
      <p:pic>
        <p:nvPicPr>
          <p:cNvPr id="294" name="icon-twitter.png" descr="icon-twitter.png"/>
          <p:cNvPicPr>
            <a:picLocks noChangeAspect="1"/>
          </p:cNvPicPr>
          <p:nvPr/>
        </p:nvPicPr>
        <p:blipFill>
          <a:blip r:embed="rId7"/>
          <a:stretch>
            <a:fillRect/>
          </a:stretch>
        </p:blipFill>
        <p:spPr>
          <a:xfrm>
            <a:off x="1180516" y="10974011"/>
            <a:ext cx="501547" cy="407925"/>
          </a:xfrm>
          <a:prstGeom prst="rect">
            <a:avLst/>
          </a:prstGeom>
          <a:ln w="12700">
            <a:miter lim="400000"/>
          </a:ln>
        </p:spPr>
      </p:pic>
      <p:pic>
        <p:nvPicPr>
          <p:cNvPr id="7" name="Picture 6" descr="A close up of a text&#10;&#10;Description automatically generated">
            <a:extLst>
              <a:ext uri="{FF2B5EF4-FFF2-40B4-BE49-F238E27FC236}">
                <a16:creationId xmlns:a16="http://schemas.microsoft.com/office/drawing/2014/main" id="{7A7803B5-EE61-DD85-848A-77EBDE9A69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28126" y="4140986"/>
            <a:ext cx="7681933" cy="1154696"/>
          </a:xfrm>
          <a:prstGeom prst="rect">
            <a:avLst/>
          </a:prstGeom>
        </p:spPr>
      </p:pic>
      <p:pic>
        <p:nvPicPr>
          <p:cNvPr id="9" name="Picture 8" descr="A close-up of a logo&#10;&#10;Description automatically generated">
            <a:extLst>
              <a:ext uri="{FF2B5EF4-FFF2-40B4-BE49-F238E27FC236}">
                <a16:creationId xmlns:a16="http://schemas.microsoft.com/office/drawing/2014/main" id="{282B617E-3865-684F-CA83-1E8D9BFA4E4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28126" y="6293892"/>
            <a:ext cx="7963874" cy="1128216"/>
          </a:xfrm>
          <a:prstGeom prst="rect">
            <a:avLst/>
          </a:prstGeom>
        </p:spPr>
      </p:pic>
      <p:pic>
        <p:nvPicPr>
          <p:cNvPr id="11" name="Picture 10" descr="A close-up of a logo&#10;&#10;Description automatically generated">
            <a:extLst>
              <a:ext uri="{FF2B5EF4-FFF2-40B4-BE49-F238E27FC236}">
                <a16:creationId xmlns:a16="http://schemas.microsoft.com/office/drawing/2014/main" id="{7C62D045-D433-2BC3-E663-92173EDDD2D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28126" y="8376134"/>
            <a:ext cx="9052190" cy="1320111"/>
          </a:xfrm>
          <a:prstGeom prst="rect">
            <a:avLst/>
          </a:prstGeom>
        </p:spPr>
      </p:pic>
      <p:pic>
        <p:nvPicPr>
          <p:cNvPr id="13" name="Picture 12" descr="A close-up of a sign&#10;&#10;Description automatically generated">
            <a:extLst>
              <a:ext uri="{FF2B5EF4-FFF2-40B4-BE49-F238E27FC236}">
                <a16:creationId xmlns:a16="http://schemas.microsoft.com/office/drawing/2014/main" id="{D4CA9741-3E20-3922-5FD2-1D47C604242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28126" y="10690394"/>
            <a:ext cx="9068647" cy="1322511"/>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 name="Screen Shot 2023-05-18 at 2.12.56 PM.png"/>
          <p:cNvPicPr>
            <a:picLocks noChangeAspect="1"/>
          </p:cNvPicPr>
          <p:nvPr/>
        </p:nvPicPr>
        <p:blipFill>
          <a:blip r:embed="rId3">
            <a:extLst>
              <a:ext uri="{28A0092B-C50C-407E-A947-70E740481C1C}">
                <a14:useLocalDpi xmlns:a14="http://schemas.microsoft.com/office/drawing/2010/main" val="0"/>
              </a:ext>
            </a:extLst>
          </a:blip>
          <a:srcRect t="385" b="385"/>
          <a:stretch/>
        </p:blipFill>
        <p:spPr>
          <a:xfrm>
            <a:off x="17209943" y="3760171"/>
            <a:ext cx="5867401" cy="3708950"/>
          </a:xfrm>
          <a:prstGeom prst="rect">
            <a:avLst/>
          </a:prstGeom>
          <a:ln w="12700">
            <a:miter lim="400000"/>
          </a:ln>
        </p:spPr>
      </p:pic>
      <p:pic>
        <p:nvPicPr>
          <p:cNvPr id="297" name="Screen Shot 2023-05-18 at 2.12.50 PM.png"/>
          <p:cNvPicPr>
            <a:picLocks noChangeAspect="1"/>
          </p:cNvPicPr>
          <p:nvPr/>
        </p:nvPicPr>
        <p:blipFill>
          <a:blip r:embed="rId4">
            <a:extLst>
              <a:ext uri="{28A0092B-C50C-407E-A947-70E740481C1C}">
                <a14:useLocalDpi xmlns:a14="http://schemas.microsoft.com/office/drawing/2010/main" val="0"/>
              </a:ext>
            </a:extLst>
          </a:blip>
          <a:srcRect l="377" r="377"/>
          <a:stretch/>
        </p:blipFill>
        <p:spPr>
          <a:xfrm>
            <a:off x="5817482" y="3617148"/>
            <a:ext cx="5867401" cy="3823469"/>
          </a:xfrm>
          <a:prstGeom prst="rect">
            <a:avLst/>
          </a:prstGeom>
          <a:ln w="12700">
            <a:miter lim="400000"/>
          </a:ln>
        </p:spPr>
      </p:pic>
      <p:sp>
        <p:nvSpPr>
          <p:cNvPr id="298" name="Google Shape;91;p17"/>
          <p:cNvSpPr txBox="1">
            <a:spLocks noGrp="1"/>
          </p:cNvSpPr>
          <p:nvPr>
            <p:ph type="title"/>
          </p:nvPr>
        </p:nvSpPr>
        <p:spPr>
          <a:prstGeom prst="rect">
            <a:avLst/>
          </a:prstGeom>
        </p:spPr>
        <p:txBody>
          <a:bodyPr/>
          <a:lstStyle/>
          <a:p>
            <a:pPr defTabSz="914400"/>
            <a:r>
              <a:rPr dirty="0"/>
              <a:t>Cross-Channel Audience &amp; Engagement</a:t>
            </a:r>
          </a:p>
        </p:txBody>
      </p:sp>
      <p:sp>
        <p:nvSpPr>
          <p:cNvPr id="299" name="Google Shape;92;p17"/>
          <p:cNvSpPr txBox="1">
            <a:spLocks noGrp="1"/>
          </p:cNvSpPr>
          <p:nvPr>
            <p:ph type="body" sz="quarter" idx="1"/>
          </p:nvPr>
        </p:nvSpPr>
        <p:spPr>
          <a:xfrm>
            <a:off x="1239938" y="4525647"/>
            <a:ext cx="4333077" cy="2504249"/>
          </a:xfrm>
          <a:prstGeom prst="rect">
            <a:avLst/>
          </a:prstGeom>
        </p:spPr>
        <p:txBody>
          <a:bodyPr/>
          <a:lstStyle>
            <a:lvl1pPr>
              <a:defRPr sz="2700"/>
            </a:lvl1pPr>
          </a:lstStyle>
          <a:p>
            <a:r>
              <a:rPr lang="en-US" dirty="0"/>
              <a:t>Zara’s audience grew steadily this quarter, with the largest increase on TikTok, up by an impressive 25%. Nice work! 🎉</a:t>
            </a:r>
            <a:endParaRPr dirty="0"/>
          </a:p>
        </p:txBody>
      </p:sp>
      <p:sp>
        <p:nvSpPr>
          <p:cNvPr id="300" name="Google Shape;25;p4"/>
          <p:cNvSpPr txBox="1">
            <a:spLocks noGrp="1"/>
          </p:cNvSpPr>
          <p:nvPr>
            <p:ph type="body" idx="21"/>
          </p:nvPr>
        </p:nvSpPr>
        <p:spPr>
          <a:xfrm>
            <a:off x="3485895" y="1239733"/>
            <a:ext cx="8000001" cy="415498"/>
          </a:xfrm>
          <a:prstGeom prst="rect">
            <a:avLst/>
          </a:prstGeom>
        </p:spPr>
        <p:txBody>
          <a:bodyPr/>
          <a:lstStyle/>
          <a:p>
            <a:r>
              <a:rPr lang="en-US" dirty="0"/>
              <a:t>January 1 – December 31, 2024</a:t>
            </a:r>
          </a:p>
        </p:txBody>
      </p:sp>
      <p:pic>
        <p:nvPicPr>
          <p:cNvPr id="301" name="crumbl cookies logo.jpeg"/>
          <p:cNvPicPr>
            <a:picLocks noGrp="1" noChangeAspect="1"/>
          </p:cNvPicPr>
          <p:nvPr>
            <p:ph type="pic" idx="22"/>
          </p:nvPr>
        </p:nvPicPr>
        <p:blipFill>
          <a:blip r:embed="rId5">
            <a:extLst>
              <a:ext uri="{28A0092B-C50C-407E-A947-70E740481C1C}">
                <a14:useLocalDpi xmlns:a14="http://schemas.microsoft.com/office/drawing/2010/main" val="0"/>
              </a:ext>
            </a:extLst>
          </a:blip>
          <a:srcRect/>
          <a:stretch/>
        </p:blipFill>
        <p:spPr>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0" y="1053"/>
                  <a:pt x="3161" y="3161"/>
                </a:cubicBezTo>
                <a:cubicBezTo>
                  <a:pt x="1053" y="5270"/>
                  <a:pt x="0" y="8036"/>
                  <a:pt x="0" y="10800"/>
                </a:cubicBezTo>
                <a:cubicBezTo>
                  <a:pt x="0" y="13564"/>
                  <a:pt x="1053" y="16325"/>
                  <a:pt x="3161" y="18434"/>
                </a:cubicBezTo>
                <a:cubicBezTo>
                  <a:pt x="5270" y="20542"/>
                  <a:pt x="8036" y="21600"/>
                  <a:pt x="10800" y="21600"/>
                </a:cubicBezTo>
                <a:cubicBezTo>
                  <a:pt x="13564" y="21600"/>
                  <a:pt x="16325" y="20542"/>
                  <a:pt x="18434" y="18434"/>
                </a:cubicBezTo>
                <a:cubicBezTo>
                  <a:pt x="20542" y="16325"/>
                  <a:pt x="21600" y="13564"/>
                  <a:pt x="21600" y="10800"/>
                </a:cubicBezTo>
                <a:cubicBezTo>
                  <a:pt x="21600" y="8036"/>
                  <a:pt x="20542" y="5270"/>
                  <a:pt x="18434" y="3161"/>
                </a:cubicBezTo>
                <a:cubicBezTo>
                  <a:pt x="16325" y="1053"/>
                  <a:pt x="13564" y="0"/>
                  <a:pt x="10800" y="0"/>
                </a:cubicBezTo>
                <a:close/>
              </a:path>
            </a:pathLst>
          </a:custGeom>
        </p:spPr>
      </p:pic>
      <p:pic>
        <p:nvPicPr>
          <p:cNvPr id="302" name="Screen Shot 2023-05-18 at 2.14.32 PM.png"/>
          <p:cNvPicPr>
            <a:picLocks noChangeAspect="1"/>
          </p:cNvPicPr>
          <p:nvPr/>
        </p:nvPicPr>
        <p:blipFill>
          <a:blip r:embed="rId6">
            <a:extLst>
              <a:ext uri="{28A0092B-C50C-407E-A947-70E740481C1C}">
                <a14:useLocalDpi xmlns:a14="http://schemas.microsoft.com/office/drawing/2010/main" val="0"/>
              </a:ext>
            </a:extLst>
          </a:blip>
          <a:srcRect/>
          <a:stretch/>
        </p:blipFill>
        <p:spPr>
          <a:xfrm>
            <a:off x="1239938" y="8176497"/>
            <a:ext cx="10619438" cy="3403228"/>
          </a:xfrm>
          <a:prstGeom prst="rect">
            <a:avLst/>
          </a:prstGeom>
          <a:ln w="12700">
            <a:miter lim="400000"/>
          </a:ln>
        </p:spPr>
      </p:pic>
      <p:sp>
        <p:nvSpPr>
          <p:cNvPr id="303" name="Google Shape;92;p17"/>
          <p:cNvSpPr txBox="1"/>
          <p:nvPr/>
        </p:nvSpPr>
        <p:spPr>
          <a:xfrm>
            <a:off x="12742626" y="4525646"/>
            <a:ext cx="4467318" cy="317611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defTabSz="2048255">
              <a:spcBef>
                <a:spcPts val="3500"/>
              </a:spcBef>
              <a:defRPr sz="2267"/>
            </a:lvl1pPr>
          </a:lstStyle>
          <a:p>
            <a:r>
              <a:rPr lang="en-US" sz="2600" dirty="0"/>
              <a:t>Instagram continues to be Zara’s most engaging channel, with 16.3M total engagements. However, TikTok experienced a significant drop despite the strongest growth in follower count.</a:t>
            </a:r>
            <a:endParaRPr sz="2600" dirty="0"/>
          </a:p>
        </p:txBody>
      </p:sp>
      <p:sp>
        <p:nvSpPr>
          <p:cNvPr id="304" name="Google Shape;92;p17"/>
          <p:cNvSpPr txBox="1"/>
          <p:nvPr/>
        </p:nvSpPr>
        <p:spPr>
          <a:xfrm>
            <a:off x="1222383" y="3942552"/>
            <a:ext cx="3760427" cy="68494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defRPr sz="2000">
                <a:solidFill>
                  <a:schemeClr val="accent2">
                    <a:lumOff val="43529"/>
                  </a:schemeClr>
                </a:solidFill>
                <a:latin typeface="Open Sans Bold"/>
                <a:ea typeface="Open Sans Bold"/>
                <a:cs typeface="Open Sans Bold"/>
                <a:sym typeface="Open Sans Bold"/>
              </a:defRPr>
            </a:lvl1pPr>
          </a:lstStyle>
          <a:p>
            <a:r>
              <a:rPr dirty="0">
                <a:latin typeface="QuidSans-Bold"/>
                <a:sym typeface="QuidSans-Bold"/>
              </a:rPr>
              <a:t>AUDIENCE</a:t>
            </a:r>
          </a:p>
        </p:txBody>
      </p:sp>
      <p:sp>
        <p:nvSpPr>
          <p:cNvPr id="305" name="Google Shape;92;p17"/>
          <p:cNvSpPr txBox="1"/>
          <p:nvPr/>
        </p:nvSpPr>
        <p:spPr>
          <a:xfrm>
            <a:off x="12725072" y="3942552"/>
            <a:ext cx="3760427" cy="68494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defRPr sz="2000">
                <a:solidFill>
                  <a:schemeClr val="accent2">
                    <a:lumOff val="43529"/>
                  </a:schemeClr>
                </a:solidFill>
                <a:latin typeface="Open Sans Bold"/>
                <a:ea typeface="Open Sans Bold"/>
                <a:cs typeface="Open Sans Bold"/>
                <a:sym typeface="Open Sans Bold"/>
              </a:defRPr>
            </a:lvl1pPr>
          </a:lstStyle>
          <a:p>
            <a:r>
              <a:rPr dirty="0">
                <a:latin typeface="QuidSans-Bold"/>
              </a:rPr>
              <a:t>ENGAGEMENT</a:t>
            </a:r>
          </a:p>
        </p:txBody>
      </p:sp>
      <p:pic>
        <p:nvPicPr>
          <p:cNvPr id="306" name="Image"/>
          <p:cNvPicPr>
            <a:picLocks noChangeAspect="1"/>
          </p:cNvPicPr>
          <p:nvPr/>
        </p:nvPicPr>
        <p:blipFill>
          <a:blip r:embed="rId7">
            <a:extLst>
              <a:ext uri="{28A0092B-C50C-407E-A947-70E740481C1C}">
                <a14:useLocalDpi xmlns:a14="http://schemas.microsoft.com/office/drawing/2010/main" val="0"/>
              </a:ext>
            </a:extLst>
          </a:blip>
          <a:srcRect/>
          <a:stretch/>
        </p:blipFill>
        <p:spPr>
          <a:xfrm>
            <a:off x="12742626" y="8185716"/>
            <a:ext cx="10594667" cy="3395289"/>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 name="crumbl cookies logo.jpeg"/>
          <p:cNvPicPr>
            <a:picLocks noGrp="1" noChangeAspect="1"/>
          </p:cNvPicPr>
          <p:nvPr>
            <p:ph type="pic" idx="22"/>
          </p:nvPr>
        </p:nvPicPr>
        <p:blipFill>
          <a:blip r:embed="rId2">
            <a:extLst>
              <a:ext uri="{28A0092B-C50C-407E-A947-70E740481C1C}">
                <a14:useLocalDpi xmlns:a14="http://schemas.microsoft.com/office/drawing/2010/main" val="0"/>
              </a:ext>
            </a:extLst>
          </a:blip>
          <a:srcRect/>
          <a:stretch/>
        </p:blipFill>
        <p:spPr>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0" y="1053"/>
                  <a:pt x="3161" y="3161"/>
                </a:cubicBezTo>
                <a:cubicBezTo>
                  <a:pt x="1053" y="5270"/>
                  <a:pt x="0" y="8036"/>
                  <a:pt x="0" y="10800"/>
                </a:cubicBezTo>
                <a:cubicBezTo>
                  <a:pt x="0" y="13564"/>
                  <a:pt x="1053" y="16325"/>
                  <a:pt x="3161" y="18434"/>
                </a:cubicBezTo>
                <a:cubicBezTo>
                  <a:pt x="5270" y="20542"/>
                  <a:pt x="8036" y="21600"/>
                  <a:pt x="10800" y="21600"/>
                </a:cubicBezTo>
                <a:cubicBezTo>
                  <a:pt x="13564" y="21600"/>
                  <a:pt x="16325" y="20542"/>
                  <a:pt x="18434" y="18434"/>
                </a:cubicBezTo>
                <a:cubicBezTo>
                  <a:pt x="20542" y="16325"/>
                  <a:pt x="21600" y="13564"/>
                  <a:pt x="21600" y="10800"/>
                </a:cubicBezTo>
                <a:cubicBezTo>
                  <a:pt x="21600" y="8036"/>
                  <a:pt x="20542" y="5270"/>
                  <a:pt x="18434" y="3161"/>
                </a:cubicBezTo>
                <a:cubicBezTo>
                  <a:pt x="16325" y="1053"/>
                  <a:pt x="13564" y="0"/>
                  <a:pt x="10800" y="0"/>
                </a:cubicBezTo>
                <a:close/>
              </a:path>
            </a:pathLst>
          </a:custGeom>
        </p:spPr>
      </p:pic>
      <p:pic>
        <p:nvPicPr>
          <p:cNvPr id="309" name="Screen Shot 2023-05-18 at 3.24.15 PM.png"/>
          <p:cNvPicPr>
            <a:picLocks noChangeAspect="1"/>
          </p:cNvPicPr>
          <p:nvPr/>
        </p:nvPicPr>
        <p:blipFill>
          <a:blip r:embed="rId3">
            <a:extLst>
              <a:ext uri="{28A0092B-C50C-407E-A947-70E740481C1C}">
                <a14:useLocalDpi xmlns:a14="http://schemas.microsoft.com/office/drawing/2010/main" val="0"/>
              </a:ext>
            </a:extLst>
          </a:blip>
          <a:srcRect l="-167" t="-852" r="80993" b="852"/>
          <a:stretch/>
        </p:blipFill>
        <p:spPr>
          <a:xfrm>
            <a:off x="1212008" y="3791032"/>
            <a:ext cx="2886122" cy="1639668"/>
          </a:xfrm>
          <a:prstGeom prst="rect">
            <a:avLst/>
          </a:prstGeom>
          <a:ln w="12700">
            <a:miter lim="400000"/>
          </a:ln>
        </p:spPr>
      </p:pic>
      <p:sp>
        <p:nvSpPr>
          <p:cNvPr id="310" name="Google Shape;80;p16"/>
          <p:cNvSpPr txBox="1">
            <a:spLocks noGrp="1"/>
          </p:cNvSpPr>
          <p:nvPr>
            <p:ph type="title"/>
          </p:nvPr>
        </p:nvSpPr>
        <p:spPr>
          <a:prstGeom prst="rect">
            <a:avLst/>
          </a:prstGeom>
        </p:spPr>
        <p:txBody>
          <a:bodyPr/>
          <a:lstStyle/>
          <a:p>
            <a:pPr defTabSz="914400"/>
            <a:r>
              <a:t>Instagram: Metrics Overview</a:t>
            </a:r>
          </a:p>
        </p:txBody>
      </p:sp>
      <p:sp>
        <p:nvSpPr>
          <p:cNvPr id="311" name="Google Shape;25;p4"/>
          <p:cNvSpPr txBox="1">
            <a:spLocks noGrp="1"/>
          </p:cNvSpPr>
          <p:nvPr>
            <p:ph type="body" idx="21"/>
          </p:nvPr>
        </p:nvSpPr>
        <p:spPr>
          <a:xfrm>
            <a:off x="3479800" y="1239733"/>
            <a:ext cx="8000001" cy="415498"/>
          </a:xfrm>
          <a:prstGeom prst="rect">
            <a:avLst/>
          </a:prstGeom>
        </p:spPr>
        <p:txBody>
          <a:bodyPr/>
          <a:lstStyle/>
          <a:p>
            <a:r>
              <a:rPr lang="en-US" dirty="0"/>
              <a:t>January 1 – December 31, 2024</a:t>
            </a:r>
          </a:p>
        </p:txBody>
      </p:sp>
      <p:sp>
        <p:nvSpPr>
          <p:cNvPr id="312" name="Google Shape;84;p16"/>
          <p:cNvSpPr/>
          <p:nvPr/>
        </p:nvSpPr>
        <p:spPr>
          <a:xfrm flipH="1">
            <a:off x="5490765" y="3910237"/>
            <a:ext cx="1" cy="8331201"/>
          </a:xfrm>
          <a:prstGeom prst="line">
            <a:avLst/>
          </a:prstGeom>
          <a:ln w="25400">
            <a:solidFill>
              <a:srgbClr val="B7B7B7"/>
            </a:solidFill>
          </a:ln>
        </p:spPr>
        <p:txBody>
          <a:bodyPr lIns="0" tIns="0" rIns="0" bIns="0"/>
          <a:lstStyle/>
          <a:p>
            <a:pPr>
              <a:defRPr sz="3600">
                <a:solidFill>
                  <a:srgbClr val="000000"/>
                </a:solidFill>
                <a:latin typeface="+mn-lt"/>
                <a:ea typeface="+mn-ea"/>
                <a:cs typeface="+mn-cs"/>
                <a:sym typeface="Open Sans Regular"/>
              </a:defRPr>
            </a:pPr>
            <a:endParaRPr/>
          </a:p>
        </p:txBody>
      </p:sp>
      <p:sp>
        <p:nvSpPr>
          <p:cNvPr id="313" name="Google Shape;81;p16"/>
          <p:cNvSpPr txBox="1">
            <a:spLocks noGrp="1"/>
          </p:cNvSpPr>
          <p:nvPr>
            <p:ph type="body" sz="quarter" idx="1"/>
          </p:nvPr>
        </p:nvSpPr>
        <p:spPr>
          <a:prstGeom prst="rect">
            <a:avLst/>
          </a:prstGeom>
        </p:spPr>
        <p:txBody>
          <a:bodyPr/>
          <a:lstStyle/>
          <a:p>
            <a:pPr defTabSz="1731263">
              <a:spcBef>
                <a:spcPts val="3000"/>
              </a:spcBef>
              <a:defRPr sz="2272"/>
            </a:pPr>
            <a:r>
              <a:rPr lang="en-US" dirty="0"/>
              <a:t>Zara dominates the competition with a massive 62.3M followers, far surpassing the competitor average of 13.1M, and keeps growing with a +1.4% increase.</a:t>
            </a:r>
          </a:p>
          <a:p>
            <a:pPr defTabSz="1731263">
              <a:spcBef>
                <a:spcPts val="3000"/>
              </a:spcBef>
              <a:defRPr sz="2272"/>
            </a:pPr>
            <a:r>
              <a:rPr lang="en-US" dirty="0"/>
              <a:t>While engagement totals of 16M remain strong, they dipped by 12%, signaling an opportunity to re-energize content and capitalize on their impressive reach. 📈✨</a:t>
            </a:r>
          </a:p>
          <a:p>
            <a:pPr defTabSz="1731263">
              <a:spcBef>
                <a:spcPts val="3000"/>
              </a:spcBef>
              <a:defRPr sz="2272"/>
            </a:pPr>
            <a:r>
              <a:rPr lang="en-US" b="0" i="0" dirty="0">
                <a:solidFill>
                  <a:srgbClr val="4C535E"/>
                </a:solidFill>
                <a:effectLst/>
              </a:rPr>
              <a:t>It’s </a:t>
            </a:r>
            <a:r>
              <a:rPr lang="en-US" dirty="0">
                <a:solidFill>
                  <a:srgbClr val="4C535E"/>
                </a:solidFill>
              </a:rPr>
              <a:t>also worth noting that t</a:t>
            </a:r>
            <a:r>
              <a:rPr lang="en-US" b="0" i="0" dirty="0">
                <a:solidFill>
                  <a:srgbClr val="4C535E"/>
                </a:solidFill>
                <a:effectLst/>
              </a:rPr>
              <a:t>he fashion retailer published 43% fewer posts during this period, which can help explain the drop.</a:t>
            </a:r>
            <a:endParaRPr lang="en-US" dirty="0"/>
          </a:p>
          <a:p>
            <a:pPr defTabSz="1731263">
              <a:spcBef>
                <a:spcPts val="3000"/>
              </a:spcBef>
              <a:defRPr sz="2272"/>
            </a:pPr>
            <a:endParaRPr dirty="0"/>
          </a:p>
          <a:p>
            <a:pPr defTabSz="1731263">
              <a:spcBef>
                <a:spcPts val="3000"/>
              </a:spcBef>
              <a:defRPr sz="2272"/>
            </a:pPr>
            <a:endParaRPr dirty="0"/>
          </a:p>
          <a:p>
            <a:pPr defTabSz="1731263">
              <a:spcBef>
                <a:spcPts val="3000"/>
              </a:spcBef>
              <a:defRPr sz="2272"/>
            </a:pPr>
            <a:endParaRPr dirty="0"/>
          </a:p>
        </p:txBody>
      </p:sp>
      <p:pic>
        <p:nvPicPr>
          <p:cNvPr id="314" name="Screen Shot 2023-05-18 at 3.24.15 PM.png"/>
          <p:cNvPicPr>
            <a:picLocks noChangeAspect="1"/>
          </p:cNvPicPr>
          <p:nvPr/>
        </p:nvPicPr>
        <p:blipFill>
          <a:blip r:embed="rId3">
            <a:extLst>
              <a:ext uri="{28A0092B-C50C-407E-A947-70E740481C1C}">
                <a14:useLocalDpi xmlns:a14="http://schemas.microsoft.com/office/drawing/2010/main" val="0"/>
              </a:ext>
            </a:extLst>
          </a:blip>
          <a:srcRect l="25726" t="2205" r="55100" b="-2205"/>
          <a:stretch/>
        </p:blipFill>
        <p:spPr>
          <a:xfrm>
            <a:off x="1214009" y="5872430"/>
            <a:ext cx="2886123" cy="1639668"/>
          </a:xfrm>
          <a:prstGeom prst="rect">
            <a:avLst/>
          </a:prstGeom>
          <a:ln w="12700">
            <a:miter lim="400000"/>
          </a:ln>
        </p:spPr>
      </p:pic>
      <p:pic>
        <p:nvPicPr>
          <p:cNvPr id="315" name="Screen Shot 2023-05-18 at 3.24.15 PM.png"/>
          <p:cNvPicPr>
            <a:picLocks noChangeAspect="1"/>
          </p:cNvPicPr>
          <p:nvPr/>
        </p:nvPicPr>
        <p:blipFill>
          <a:blip r:embed="rId3">
            <a:extLst>
              <a:ext uri="{28A0092B-C50C-407E-A947-70E740481C1C}">
                <a14:useLocalDpi xmlns:a14="http://schemas.microsoft.com/office/drawing/2010/main" val="0"/>
              </a:ext>
            </a:extLst>
          </a:blip>
          <a:srcRect l="51750" r="29076"/>
          <a:stretch/>
        </p:blipFill>
        <p:spPr>
          <a:xfrm>
            <a:off x="1214009" y="7953828"/>
            <a:ext cx="2886123" cy="1639667"/>
          </a:xfrm>
          <a:prstGeom prst="rect">
            <a:avLst/>
          </a:prstGeom>
          <a:ln w="12700">
            <a:miter lim="400000"/>
          </a:ln>
        </p:spPr>
      </p:pic>
      <p:pic>
        <p:nvPicPr>
          <p:cNvPr id="316" name="Screen Shot 2023-05-18 at 3.24.15 PM.png"/>
          <p:cNvPicPr>
            <a:picLocks noChangeAspect="1"/>
          </p:cNvPicPr>
          <p:nvPr/>
        </p:nvPicPr>
        <p:blipFill>
          <a:blip r:embed="rId3">
            <a:extLst>
              <a:ext uri="{28A0092B-C50C-407E-A947-70E740481C1C}">
                <a14:useLocalDpi xmlns:a14="http://schemas.microsoft.com/office/drawing/2010/main" val="0"/>
              </a:ext>
            </a:extLst>
          </a:blip>
          <a:srcRect l="77059" r="3767"/>
          <a:stretch/>
        </p:blipFill>
        <p:spPr>
          <a:xfrm>
            <a:off x="1212008" y="10035225"/>
            <a:ext cx="2886123" cy="1639667"/>
          </a:xfrm>
          <a:prstGeom prst="rect">
            <a:avLst/>
          </a:prstGeom>
          <a:ln w="12700">
            <a:miter lim="400000"/>
          </a:ln>
        </p:spPr>
      </p:pic>
      <p:grpSp>
        <p:nvGrpSpPr>
          <p:cNvPr id="319" name="Group"/>
          <p:cNvGrpSpPr/>
          <p:nvPr/>
        </p:nvGrpSpPr>
        <p:grpSpPr>
          <a:xfrm>
            <a:off x="6530436" y="4576438"/>
            <a:ext cx="9375792" cy="6744747"/>
            <a:chOff x="-108425" y="-2488077"/>
            <a:chExt cx="9375790" cy="6744747"/>
          </a:xfrm>
        </p:grpSpPr>
        <p:pic>
          <p:nvPicPr>
            <p:cNvPr id="317" name="Screen Shot 2023-05-18 at 3.27.18 PM.png"/>
            <p:cNvPicPr>
              <a:picLocks noChangeAspect="1"/>
            </p:cNvPicPr>
            <p:nvPr/>
          </p:nvPicPr>
          <p:blipFill>
            <a:blip r:embed="rId4">
              <a:extLst>
                <a:ext uri="{28A0092B-C50C-407E-A947-70E740481C1C}">
                  <a14:useLocalDpi xmlns:a14="http://schemas.microsoft.com/office/drawing/2010/main" val="0"/>
                </a:ext>
              </a:extLst>
            </a:blip>
            <a:srcRect t="1286" b="1286"/>
            <a:stretch/>
          </p:blipFill>
          <p:spPr>
            <a:xfrm>
              <a:off x="-108425" y="-2488077"/>
              <a:ext cx="9375790" cy="2821020"/>
            </a:xfrm>
            <a:prstGeom prst="rect">
              <a:avLst/>
            </a:prstGeom>
            <a:ln w="12700" cap="flat">
              <a:noFill/>
              <a:miter lim="400000"/>
            </a:ln>
            <a:effectLst/>
          </p:spPr>
        </p:pic>
        <p:pic>
          <p:nvPicPr>
            <p:cNvPr id="318" name="Screen Shot 2023-05-18 at 3.27.14 PM.png"/>
            <p:cNvPicPr>
              <a:picLocks noChangeAspect="1"/>
            </p:cNvPicPr>
            <p:nvPr/>
          </p:nvPicPr>
          <p:blipFill>
            <a:blip r:embed="rId5">
              <a:extLst>
                <a:ext uri="{28A0092B-C50C-407E-A947-70E740481C1C}">
                  <a14:useLocalDpi xmlns:a14="http://schemas.microsoft.com/office/drawing/2010/main" val="0"/>
                </a:ext>
              </a:extLst>
            </a:blip>
            <a:srcRect/>
            <a:stretch/>
          </p:blipFill>
          <p:spPr>
            <a:xfrm>
              <a:off x="-5791" y="1011322"/>
              <a:ext cx="8867337" cy="3245348"/>
            </a:xfrm>
            <a:prstGeom prst="rect">
              <a:avLst/>
            </a:prstGeom>
            <a:ln w="12700" cap="flat">
              <a:noFill/>
              <a:miter lim="400000"/>
            </a:ln>
            <a:effectLst/>
          </p:spPr>
        </p:pic>
      </p:grpSp>
      <p:sp>
        <p:nvSpPr>
          <p:cNvPr id="320" name="Triangle"/>
          <p:cNvSpPr/>
          <p:nvPr/>
        </p:nvSpPr>
        <p:spPr>
          <a:xfrm>
            <a:off x="11990116" y="6656116"/>
            <a:ext cx="403768" cy="40376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FFFFF"/>
          </a:solidFill>
          <a:ln w="12700">
            <a:miter lim="400000"/>
          </a:ln>
        </p:spPr>
        <p:txBody>
          <a:bodyPr lIns="0" tIns="0" rIns="0" bIns="0"/>
          <a:lstStyle/>
          <a:p>
            <a:pPr>
              <a:defRPr sz="3600">
                <a:solidFill>
                  <a:srgbClr val="000000"/>
                </a:solidFill>
                <a:latin typeface="+mn-lt"/>
                <a:ea typeface="+mn-ea"/>
                <a:cs typeface="+mn-cs"/>
                <a:sym typeface="Open Sans Regular"/>
              </a:defRPr>
            </a:pPr>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 name="crumbl cookies logo.jpeg"/>
          <p:cNvPicPr>
            <a:picLocks noGrp="1" noChangeAspect="1"/>
          </p:cNvPicPr>
          <p:nvPr>
            <p:ph type="pic" idx="22"/>
          </p:nvPr>
        </p:nvPicPr>
        <p:blipFill>
          <a:blip r:embed="rId3">
            <a:extLst>
              <a:ext uri="{28A0092B-C50C-407E-A947-70E740481C1C}">
                <a14:useLocalDpi xmlns:a14="http://schemas.microsoft.com/office/drawing/2010/main" val="0"/>
              </a:ext>
            </a:extLst>
          </a:blip>
          <a:srcRect/>
          <a:stretch/>
        </p:blipFill>
        <p:spPr>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0" y="1053"/>
                  <a:pt x="3161" y="3161"/>
                </a:cubicBezTo>
                <a:cubicBezTo>
                  <a:pt x="1053" y="5270"/>
                  <a:pt x="0" y="8036"/>
                  <a:pt x="0" y="10800"/>
                </a:cubicBezTo>
                <a:cubicBezTo>
                  <a:pt x="0" y="13564"/>
                  <a:pt x="1053" y="16325"/>
                  <a:pt x="3161" y="18434"/>
                </a:cubicBezTo>
                <a:cubicBezTo>
                  <a:pt x="5270" y="20542"/>
                  <a:pt x="8036" y="21600"/>
                  <a:pt x="10800" y="21600"/>
                </a:cubicBezTo>
                <a:cubicBezTo>
                  <a:pt x="13564" y="21600"/>
                  <a:pt x="16325" y="20542"/>
                  <a:pt x="18434" y="18434"/>
                </a:cubicBezTo>
                <a:cubicBezTo>
                  <a:pt x="20542" y="16325"/>
                  <a:pt x="21600" y="13564"/>
                  <a:pt x="21600" y="10800"/>
                </a:cubicBezTo>
                <a:cubicBezTo>
                  <a:pt x="21600" y="8036"/>
                  <a:pt x="20542" y="5270"/>
                  <a:pt x="18434" y="3161"/>
                </a:cubicBezTo>
                <a:cubicBezTo>
                  <a:pt x="16325" y="1053"/>
                  <a:pt x="13564" y="0"/>
                  <a:pt x="10800" y="0"/>
                </a:cubicBezTo>
                <a:close/>
              </a:path>
            </a:pathLst>
          </a:custGeom>
        </p:spPr>
      </p:pic>
      <p:sp>
        <p:nvSpPr>
          <p:cNvPr id="323" name="Google Shape;80;p16"/>
          <p:cNvSpPr txBox="1">
            <a:spLocks noGrp="1"/>
          </p:cNvSpPr>
          <p:nvPr>
            <p:ph type="title"/>
          </p:nvPr>
        </p:nvSpPr>
        <p:spPr>
          <a:prstGeom prst="rect">
            <a:avLst/>
          </a:prstGeom>
        </p:spPr>
        <p:txBody>
          <a:bodyPr/>
          <a:lstStyle/>
          <a:p>
            <a:pPr defTabSz="914400"/>
            <a:r>
              <a:rPr dirty="0"/>
              <a:t>Instagram: Competitive Review</a:t>
            </a:r>
          </a:p>
        </p:txBody>
      </p:sp>
      <p:sp>
        <p:nvSpPr>
          <p:cNvPr id="324" name="Google Shape;25;p4"/>
          <p:cNvSpPr txBox="1">
            <a:spLocks noGrp="1"/>
          </p:cNvSpPr>
          <p:nvPr>
            <p:ph type="body" idx="21"/>
          </p:nvPr>
        </p:nvSpPr>
        <p:spPr>
          <a:xfrm>
            <a:off x="3479800" y="1239733"/>
            <a:ext cx="8000001" cy="415498"/>
          </a:xfrm>
          <a:prstGeom prst="rect">
            <a:avLst/>
          </a:prstGeom>
        </p:spPr>
        <p:txBody>
          <a:bodyPr/>
          <a:lstStyle/>
          <a:p>
            <a:r>
              <a:rPr lang="en-US" dirty="0"/>
              <a:t>January 1 – December 31, 2024</a:t>
            </a:r>
          </a:p>
        </p:txBody>
      </p:sp>
      <p:sp>
        <p:nvSpPr>
          <p:cNvPr id="325" name="Google Shape;81;p16"/>
          <p:cNvSpPr txBox="1">
            <a:spLocks noGrp="1"/>
          </p:cNvSpPr>
          <p:nvPr>
            <p:ph type="body" sz="quarter" idx="1"/>
          </p:nvPr>
        </p:nvSpPr>
        <p:spPr>
          <a:prstGeom prst="rect">
            <a:avLst/>
          </a:prstGeom>
        </p:spPr>
        <p:txBody>
          <a:bodyPr>
            <a:normAutofit/>
          </a:bodyPr>
          <a:lstStyle/>
          <a:p>
            <a:pPr defTabSz="2316479">
              <a:spcBef>
                <a:spcPts val="4000"/>
              </a:spcBef>
              <a:defRPr sz="3040"/>
            </a:pPr>
            <a:r>
              <a:rPr lang="en-US" dirty="0"/>
              <a:t>Zara posted an average of 367 times this period, nearly 50% below the competitor average of 604 posts. Despite a 43% drop in posting frequency, Zara’s engagement rate by follower rose by an impressive 47%, ranking 5th out of 10 companies and sitting just below the competitor average of 0.12%. </a:t>
            </a:r>
            <a:endParaRPr dirty="0"/>
          </a:p>
        </p:txBody>
      </p:sp>
      <p:sp>
        <p:nvSpPr>
          <p:cNvPr id="326" name="Triangle"/>
          <p:cNvSpPr/>
          <p:nvPr/>
        </p:nvSpPr>
        <p:spPr>
          <a:xfrm>
            <a:off x="11990116" y="6656116"/>
            <a:ext cx="403768" cy="40376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FFFFF"/>
          </a:solidFill>
          <a:ln w="12700">
            <a:miter lim="400000"/>
          </a:ln>
        </p:spPr>
        <p:txBody>
          <a:bodyPr lIns="0" tIns="0" rIns="0" bIns="0"/>
          <a:lstStyle/>
          <a:p>
            <a:pPr>
              <a:defRPr sz="3600">
                <a:solidFill>
                  <a:srgbClr val="000000"/>
                </a:solidFill>
                <a:latin typeface="+mn-lt"/>
                <a:ea typeface="+mn-ea"/>
                <a:cs typeface="+mn-cs"/>
                <a:sym typeface="Open Sans Regular"/>
              </a:defRPr>
            </a:pPr>
            <a:endParaRPr/>
          </a:p>
        </p:txBody>
      </p:sp>
      <p:grpSp>
        <p:nvGrpSpPr>
          <p:cNvPr id="329" name="Group"/>
          <p:cNvGrpSpPr/>
          <p:nvPr/>
        </p:nvGrpSpPr>
        <p:grpSpPr>
          <a:xfrm>
            <a:off x="1016665" y="4760291"/>
            <a:ext cx="15465100" cy="5997079"/>
            <a:chOff x="679301" y="183232"/>
            <a:chExt cx="15465099" cy="5997077"/>
          </a:xfrm>
        </p:grpSpPr>
        <p:pic>
          <p:nvPicPr>
            <p:cNvPr id="327" name="Screen Shot 2023-05-23 at 11.25.41 AM.png"/>
            <p:cNvPicPr>
              <a:picLocks noChangeAspect="1"/>
            </p:cNvPicPr>
            <p:nvPr/>
          </p:nvPicPr>
          <p:blipFill>
            <a:blip r:embed="rId4">
              <a:extLst>
                <a:ext uri="{28A0092B-C50C-407E-A947-70E740481C1C}">
                  <a14:useLocalDpi xmlns:a14="http://schemas.microsoft.com/office/drawing/2010/main" val="0"/>
                </a:ext>
              </a:extLst>
            </a:blip>
            <a:srcRect/>
            <a:stretch/>
          </p:blipFill>
          <p:spPr>
            <a:xfrm>
              <a:off x="679301" y="193081"/>
              <a:ext cx="7440595" cy="5987228"/>
            </a:xfrm>
            <a:prstGeom prst="rect">
              <a:avLst/>
            </a:prstGeom>
            <a:ln w="12700" cap="flat">
              <a:noFill/>
              <a:miter lim="400000"/>
            </a:ln>
            <a:effectLst/>
          </p:spPr>
        </p:pic>
        <p:pic>
          <p:nvPicPr>
            <p:cNvPr id="328" name="Screen Shot 2023-05-23 at 11.25.50 AM.png"/>
            <p:cNvPicPr>
              <a:picLocks noChangeAspect="1"/>
            </p:cNvPicPr>
            <p:nvPr/>
          </p:nvPicPr>
          <p:blipFill>
            <a:blip r:embed="rId5">
              <a:extLst>
                <a:ext uri="{28A0092B-C50C-407E-A947-70E740481C1C}">
                  <a14:useLocalDpi xmlns:a14="http://schemas.microsoft.com/office/drawing/2010/main" val="0"/>
                </a:ext>
              </a:extLst>
            </a:blip>
            <a:srcRect/>
            <a:stretch/>
          </p:blipFill>
          <p:spPr>
            <a:xfrm>
              <a:off x="8697594" y="183232"/>
              <a:ext cx="7446806" cy="5991860"/>
            </a:xfrm>
            <a:prstGeom prst="rect">
              <a:avLst/>
            </a:prstGeom>
            <a:ln w="12700" cap="flat">
              <a:noFill/>
              <a:miter lim="400000"/>
            </a:ln>
            <a:effectLst/>
          </p:spPr>
        </p:pic>
      </p:grpSp>
      <p:sp>
        <p:nvSpPr>
          <p:cNvPr id="330" name="Google Shape;92;p17"/>
          <p:cNvSpPr txBox="1"/>
          <p:nvPr/>
        </p:nvSpPr>
        <p:spPr>
          <a:xfrm>
            <a:off x="1222383" y="3942552"/>
            <a:ext cx="3760427" cy="68494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defRPr sz="2000">
                <a:solidFill>
                  <a:schemeClr val="accent2">
                    <a:lumOff val="43529"/>
                  </a:schemeClr>
                </a:solidFill>
                <a:latin typeface="Open Sans Bold"/>
                <a:ea typeface="Open Sans Bold"/>
                <a:cs typeface="Open Sans Bold"/>
                <a:sym typeface="Open Sans Bold"/>
              </a:defRPr>
            </a:lvl1pPr>
          </a:lstStyle>
          <a:p>
            <a:r>
              <a:rPr lang="en-US" dirty="0">
                <a:latin typeface="QuidSans-Bold"/>
              </a:rPr>
              <a:t>POSTS </a:t>
            </a:r>
          </a:p>
        </p:txBody>
      </p:sp>
      <p:sp>
        <p:nvSpPr>
          <p:cNvPr id="331" name="Google Shape;92;p17"/>
          <p:cNvSpPr txBox="1"/>
          <p:nvPr/>
        </p:nvSpPr>
        <p:spPr>
          <a:xfrm>
            <a:off x="9590091" y="3942552"/>
            <a:ext cx="6336543" cy="68494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defRPr sz="2000">
                <a:solidFill>
                  <a:schemeClr val="accent2">
                    <a:lumOff val="43529"/>
                  </a:schemeClr>
                </a:solidFill>
                <a:latin typeface="Open Sans Bold"/>
                <a:ea typeface="Open Sans Bold"/>
                <a:cs typeface="Open Sans Bold"/>
                <a:sym typeface="Open Sans Bold"/>
              </a:defRPr>
            </a:lvl1pPr>
          </a:lstStyle>
          <a:p>
            <a:r>
              <a:rPr dirty="0">
                <a:latin typeface="QuidSans-Bold"/>
              </a:rPr>
              <a:t>ENGAGEMENT</a:t>
            </a:r>
            <a:r>
              <a:rPr dirty="0">
                <a:latin typeface="Quid Sans" pitchFamily="2" charset="77"/>
              </a:rPr>
              <a:t> </a:t>
            </a:r>
            <a:r>
              <a:rPr b="1" dirty="0">
                <a:latin typeface="Quid Sans" pitchFamily="2" charset="77"/>
              </a:rPr>
              <a:t>RATE BY FOLLOWER</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Google Shape;91;p17"/>
          <p:cNvSpPr txBox="1">
            <a:spLocks noGrp="1"/>
          </p:cNvSpPr>
          <p:nvPr>
            <p:ph type="title"/>
          </p:nvPr>
        </p:nvSpPr>
        <p:spPr>
          <a:prstGeom prst="rect">
            <a:avLst/>
          </a:prstGeom>
        </p:spPr>
        <p:txBody>
          <a:bodyPr/>
          <a:lstStyle/>
          <a:p>
            <a:pPr defTabSz="914400"/>
            <a:r>
              <a:rPr dirty="0"/>
              <a:t>Instagram: Activity </a:t>
            </a:r>
          </a:p>
        </p:txBody>
      </p:sp>
      <p:sp>
        <p:nvSpPr>
          <p:cNvPr id="334" name="Google Shape;92;p17"/>
          <p:cNvSpPr txBox="1">
            <a:spLocks noGrp="1"/>
          </p:cNvSpPr>
          <p:nvPr>
            <p:ph type="body" sz="quarter" idx="1"/>
          </p:nvPr>
        </p:nvSpPr>
        <p:spPr>
          <a:xfrm>
            <a:off x="12720957" y="4343043"/>
            <a:ext cx="9762047" cy="2326659"/>
          </a:xfrm>
          <a:prstGeom prst="rect">
            <a:avLst/>
          </a:prstGeom>
        </p:spPr>
        <p:txBody>
          <a:bodyPr/>
          <a:lstStyle>
            <a:lvl1pPr>
              <a:spcBef>
                <a:spcPts val="0"/>
              </a:spcBef>
              <a:defRPr sz="2700"/>
            </a:lvl1pPr>
          </a:lstStyle>
          <a:p>
            <a:r>
              <a:rPr lang="en-US" dirty="0"/>
              <a:t>Carousels dominate Zara’s Instagram post type, making up 72% of their posts. Video generated the highest engagement in the landscape, even though it was the least common post type.</a:t>
            </a:r>
            <a:endParaRPr dirty="0"/>
          </a:p>
        </p:txBody>
      </p:sp>
      <p:sp>
        <p:nvSpPr>
          <p:cNvPr id="335" name="Google Shape;25;p4"/>
          <p:cNvSpPr txBox="1">
            <a:spLocks noGrp="1"/>
          </p:cNvSpPr>
          <p:nvPr>
            <p:ph type="body" idx="21"/>
          </p:nvPr>
        </p:nvSpPr>
        <p:spPr>
          <a:xfrm>
            <a:off x="3485895" y="1239733"/>
            <a:ext cx="8000001" cy="415498"/>
          </a:xfrm>
          <a:prstGeom prst="rect">
            <a:avLst/>
          </a:prstGeom>
        </p:spPr>
        <p:txBody>
          <a:bodyPr/>
          <a:lstStyle/>
          <a:p>
            <a:r>
              <a:rPr lang="en-US" dirty="0"/>
              <a:t>January 1 – December 31, 2024</a:t>
            </a:r>
          </a:p>
        </p:txBody>
      </p:sp>
      <p:pic>
        <p:nvPicPr>
          <p:cNvPr id="336" name="crumbl cookies logo.jpeg"/>
          <p:cNvPicPr>
            <a:picLocks noGrp="1" noChangeAspect="1"/>
          </p:cNvPicPr>
          <p:nvPr>
            <p:ph type="pic" idx="22"/>
          </p:nvPr>
        </p:nvPicPr>
        <p:blipFill>
          <a:blip r:embed="rId2">
            <a:extLst>
              <a:ext uri="{28A0092B-C50C-407E-A947-70E740481C1C}">
                <a14:useLocalDpi xmlns:a14="http://schemas.microsoft.com/office/drawing/2010/main" val="0"/>
              </a:ext>
            </a:extLst>
          </a:blip>
          <a:srcRect/>
          <a:stretch/>
        </p:blipFill>
        <p:spPr>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0" y="1053"/>
                  <a:pt x="3161" y="3161"/>
                </a:cubicBezTo>
                <a:cubicBezTo>
                  <a:pt x="1053" y="5270"/>
                  <a:pt x="0" y="8036"/>
                  <a:pt x="0" y="10800"/>
                </a:cubicBezTo>
                <a:cubicBezTo>
                  <a:pt x="0" y="13564"/>
                  <a:pt x="1053" y="16325"/>
                  <a:pt x="3161" y="18434"/>
                </a:cubicBezTo>
                <a:cubicBezTo>
                  <a:pt x="5270" y="20542"/>
                  <a:pt x="8036" y="21600"/>
                  <a:pt x="10800" y="21600"/>
                </a:cubicBezTo>
                <a:cubicBezTo>
                  <a:pt x="13564" y="21600"/>
                  <a:pt x="16325" y="20542"/>
                  <a:pt x="18434" y="18434"/>
                </a:cubicBezTo>
                <a:cubicBezTo>
                  <a:pt x="20542" y="16325"/>
                  <a:pt x="21600" y="13564"/>
                  <a:pt x="21600" y="10800"/>
                </a:cubicBezTo>
                <a:cubicBezTo>
                  <a:pt x="21600" y="8036"/>
                  <a:pt x="20542" y="5270"/>
                  <a:pt x="18434" y="3161"/>
                </a:cubicBezTo>
                <a:cubicBezTo>
                  <a:pt x="16325" y="1053"/>
                  <a:pt x="13564" y="0"/>
                  <a:pt x="10800" y="0"/>
                </a:cubicBezTo>
                <a:close/>
              </a:path>
            </a:pathLst>
          </a:custGeom>
        </p:spPr>
      </p:pic>
      <p:sp>
        <p:nvSpPr>
          <p:cNvPr id="337" name="Google Shape;96;p17"/>
          <p:cNvSpPr txBox="1"/>
          <p:nvPr/>
        </p:nvSpPr>
        <p:spPr>
          <a:xfrm>
            <a:off x="1176354" y="4343043"/>
            <a:ext cx="10160001" cy="20224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rPr lang="en-US" dirty="0"/>
              <a:t>Zara did not post as steadily as the competition. Interestingly, the brand’s engagement rate trend mirrored the industry, with peaks in February and April.</a:t>
            </a:r>
          </a:p>
        </p:txBody>
      </p:sp>
      <p:pic>
        <p:nvPicPr>
          <p:cNvPr id="338" name="rivaliq_activity___engagement_per_week_audit_template_2023__crumbl_cookies__20230518.png"/>
          <p:cNvPicPr>
            <a:picLocks noChangeAspect="1"/>
          </p:cNvPicPr>
          <p:nvPr/>
        </p:nvPicPr>
        <p:blipFill>
          <a:blip r:embed="rId3">
            <a:extLst>
              <a:ext uri="{28A0092B-C50C-407E-A947-70E740481C1C}">
                <a14:useLocalDpi xmlns:a14="http://schemas.microsoft.com/office/drawing/2010/main" val="0"/>
              </a:ext>
            </a:extLst>
          </a:blip>
          <a:srcRect l="-13043" t="-3278" r="-20481" b="-10715"/>
          <a:stretch/>
        </p:blipFill>
        <p:spPr>
          <a:xfrm>
            <a:off x="1321130" y="5614541"/>
            <a:ext cx="9870447" cy="7765856"/>
          </a:xfrm>
          <a:prstGeom prst="rect">
            <a:avLst/>
          </a:prstGeom>
          <a:ln w="12700">
            <a:miter lim="400000"/>
          </a:ln>
        </p:spPr>
      </p:pic>
      <p:sp>
        <p:nvSpPr>
          <p:cNvPr id="339" name="Google Shape;92;p17"/>
          <p:cNvSpPr txBox="1"/>
          <p:nvPr/>
        </p:nvSpPr>
        <p:spPr>
          <a:xfrm>
            <a:off x="1321130" y="3600078"/>
            <a:ext cx="3760427" cy="68494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defRPr sz="2000">
                <a:solidFill>
                  <a:schemeClr val="accent2">
                    <a:lumOff val="43529"/>
                  </a:schemeClr>
                </a:solidFill>
                <a:latin typeface="Open Sans Bold"/>
                <a:ea typeface="Open Sans Bold"/>
                <a:cs typeface="Open Sans Bold"/>
                <a:sym typeface="Open Sans Bold"/>
              </a:defRPr>
            </a:lvl1pPr>
          </a:lstStyle>
          <a:p>
            <a:r>
              <a:rPr dirty="0">
                <a:latin typeface="QuidSans-Bold"/>
              </a:rPr>
              <a:t>ACTIVITY</a:t>
            </a:r>
            <a:r>
              <a:rPr dirty="0">
                <a:latin typeface="Quid Sans" pitchFamily="2" charset="77"/>
              </a:rPr>
              <a:t> &amp; </a:t>
            </a:r>
            <a:r>
              <a:rPr dirty="0">
                <a:latin typeface="QuidSans-Bold"/>
              </a:rPr>
              <a:t>ENGAGEMENT</a:t>
            </a:r>
          </a:p>
        </p:txBody>
      </p:sp>
      <p:sp>
        <p:nvSpPr>
          <p:cNvPr id="340" name="Google Shape;92;p17"/>
          <p:cNvSpPr txBox="1"/>
          <p:nvPr/>
        </p:nvSpPr>
        <p:spPr>
          <a:xfrm>
            <a:off x="12720957" y="3600078"/>
            <a:ext cx="3760427" cy="68494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defRPr sz="2000">
                <a:solidFill>
                  <a:schemeClr val="accent2">
                    <a:lumOff val="43529"/>
                  </a:schemeClr>
                </a:solidFill>
                <a:latin typeface="Open Sans Bold"/>
                <a:ea typeface="Open Sans Bold"/>
                <a:cs typeface="Open Sans Bold"/>
                <a:sym typeface="Open Sans Bold"/>
              </a:defRPr>
            </a:lvl1pPr>
          </a:lstStyle>
          <a:p>
            <a:r>
              <a:rPr dirty="0">
                <a:latin typeface="QuidSans-Bold"/>
              </a:rPr>
              <a:t>POST</a:t>
            </a:r>
            <a:r>
              <a:rPr dirty="0">
                <a:latin typeface="Quid Sans" pitchFamily="2" charset="77"/>
              </a:rPr>
              <a:t> </a:t>
            </a:r>
            <a:r>
              <a:rPr dirty="0">
                <a:latin typeface="QuidSans-Bold"/>
              </a:rPr>
              <a:t>TYPES</a:t>
            </a:r>
          </a:p>
        </p:txBody>
      </p:sp>
      <p:pic>
        <p:nvPicPr>
          <p:cNvPr id="4" name="Picture 3">
            <a:extLst>
              <a:ext uri="{FF2B5EF4-FFF2-40B4-BE49-F238E27FC236}">
                <a16:creationId xmlns:a16="http://schemas.microsoft.com/office/drawing/2014/main" id="{F71172DE-3808-B04E-42E5-B419E1024D8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720957" y="6465535"/>
            <a:ext cx="9759273" cy="2247640"/>
          </a:xfrm>
          <a:prstGeom prst="rect">
            <a:avLst/>
          </a:prstGeom>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 name="crumbl cookies logo.jpeg"/>
          <p:cNvPicPr>
            <a:picLocks noGrp="1" noChangeAspect="1"/>
          </p:cNvPicPr>
          <p:nvPr>
            <p:ph type="pic" idx="22"/>
          </p:nvPr>
        </p:nvPicPr>
        <p:blipFill>
          <a:blip r:embed="rId2">
            <a:extLst>
              <a:ext uri="{28A0092B-C50C-407E-A947-70E740481C1C}">
                <a14:useLocalDpi xmlns:a14="http://schemas.microsoft.com/office/drawing/2010/main" val="0"/>
              </a:ext>
            </a:extLst>
          </a:blip>
          <a:srcRect/>
          <a:stretch/>
        </p:blipFill>
        <p:spPr>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0" y="1053"/>
                  <a:pt x="3161" y="3161"/>
                </a:cubicBezTo>
                <a:cubicBezTo>
                  <a:pt x="1053" y="5270"/>
                  <a:pt x="0" y="8036"/>
                  <a:pt x="0" y="10800"/>
                </a:cubicBezTo>
                <a:cubicBezTo>
                  <a:pt x="0" y="13564"/>
                  <a:pt x="1053" y="16325"/>
                  <a:pt x="3161" y="18434"/>
                </a:cubicBezTo>
                <a:cubicBezTo>
                  <a:pt x="5270" y="20542"/>
                  <a:pt x="8036" y="21600"/>
                  <a:pt x="10800" y="21600"/>
                </a:cubicBezTo>
                <a:cubicBezTo>
                  <a:pt x="13564" y="21600"/>
                  <a:pt x="16325" y="20542"/>
                  <a:pt x="18434" y="18434"/>
                </a:cubicBezTo>
                <a:cubicBezTo>
                  <a:pt x="20542" y="16325"/>
                  <a:pt x="21600" y="13564"/>
                  <a:pt x="21600" y="10800"/>
                </a:cubicBezTo>
                <a:cubicBezTo>
                  <a:pt x="21600" y="8036"/>
                  <a:pt x="20542" y="5270"/>
                  <a:pt x="18434" y="3161"/>
                </a:cubicBezTo>
                <a:cubicBezTo>
                  <a:pt x="16325" y="1053"/>
                  <a:pt x="13564" y="0"/>
                  <a:pt x="10800" y="0"/>
                </a:cubicBezTo>
                <a:close/>
              </a:path>
            </a:pathLst>
          </a:custGeom>
        </p:spPr>
      </p:pic>
      <p:sp>
        <p:nvSpPr>
          <p:cNvPr id="345" name="Google Shape;91;p17"/>
          <p:cNvSpPr txBox="1">
            <a:spLocks noGrp="1"/>
          </p:cNvSpPr>
          <p:nvPr>
            <p:ph type="title"/>
          </p:nvPr>
        </p:nvSpPr>
        <p:spPr>
          <a:prstGeom prst="rect">
            <a:avLst/>
          </a:prstGeom>
        </p:spPr>
        <p:txBody>
          <a:bodyPr/>
          <a:lstStyle/>
          <a:p>
            <a:pPr defTabSz="914400"/>
            <a:r>
              <a:rPr dirty="0"/>
              <a:t>Instagram: Top vs. Bottom Posts</a:t>
            </a:r>
          </a:p>
        </p:txBody>
      </p:sp>
      <p:sp>
        <p:nvSpPr>
          <p:cNvPr id="346" name="Google Shape;25;p4"/>
          <p:cNvSpPr txBox="1">
            <a:spLocks noGrp="1"/>
          </p:cNvSpPr>
          <p:nvPr>
            <p:ph type="body" idx="21"/>
          </p:nvPr>
        </p:nvSpPr>
        <p:spPr>
          <a:xfrm>
            <a:off x="3485895" y="1239733"/>
            <a:ext cx="8000001" cy="415498"/>
          </a:xfrm>
          <a:prstGeom prst="rect">
            <a:avLst/>
          </a:prstGeom>
        </p:spPr>
        <p:txBody>
          <a:bodyPr/>
          <a:lstStyle/>
          <a:p>
            <a:r>
              <a:rPr lang="en-US" dirty="0"/>
              <a:t>January 1 – December 31, 2024</a:t>
            </a:r>
          </a:p>
        </p:txBody>
      </p:sp>
      <p:sp>
        <p:nvSpPr>
          <p:cNvPr id="347" name="Google Shape;97;p17"/>
          <p:cNvSpPr txBox="1"/>
          <p:nvPr/>
        </p:nvSpPr>
        <p:spPr>
          <a:xfrm>
            <a:off x="1193800" y="12264050"/>
            <a:ext cx="9804001" cy="759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rPr dirty="0">
                <a:latin typeface="Quid Sans" pitchFamily="2" charset="77"/>
              </a:rPr>
              <a:t>Top 6 posts averaged </a:t>
            </a:r>
            <a:r>
              <a:rPr b="1" dirty="0">
                <a:latin typeface="Quid Sans" pitchFamily="2" charset="77"/>
                <a:ea typeface="Open Sans Regular Bold"/>
                <a:cs typeface="Open Sans Regular Bold"/>
                <a:sym typeface="Open Sans Regular Bold"/>
              </a:rPr>
              <a:t>2</a:t>
            </a:r>
            <a:r>
              <a:rPr lang="en-US" b="1" dirty="0">
                <a:latin typeface="Quid Sans" pitchFamily="2" charset="77"/>
                <a:ea typeface="Open Sans Regular Bold"/>
                <a:cs typeface="Open Sans Regular Bold"/>
                <a:sym typeface="Open Sans Regular Bold"/>
              </a:rPr>
              <a:t>22</a:t>
            </a:r>
            <a:r>
              <a:rPr b="1" dirty="0">
                <a:latin typeface="Quid Sans" pitchFamily="2" charset="77"/>
                <a:ea typeface="Open Sans Regular Bold"/>
                <a:cs typeface="Open Sans Regular Bold"/>
                <a:sym typeface="Open Sans Regular Bold"/>
              </a:rPr>
              <a:t>.2K</a:t>
            </a:r>
            <a:r>
              <a:rPr b="1" dirty="0">
                <a:latin typeface="Quid Sans" pitchFamily="2" charset="77"/>
                <a:ea typeface="Open Sans Bold"/>
                <a:cs typeface="Open Sans Bold"/>
                <a:sym typeface="Open Sans Bold"/>
              </a:rPr>
              <a:t> engagements per post</a:t>
            </a:r>
          </a:p>
        </p:txBody>
      </p:sp>
      <p:sp>
        <p:nvSpPr>
          <p:cNvPr id="348" name="Google Shape;92;p17"/>
          <p:cNvSpPr txBox="1">
            <a:spLocks noGrp="1"/>
          </p:cNvSpPr>
          <p:nvPr>
            <p:ph type="body" sz="quarter" idx="1"/>
          </p:nvPr>
        </p:nvSpPr>
        <p:spPr>
          <a:xfrm>
            <a:off x="1220556" y="10181759"/>
            <a:ext cx="10057373" cy="1804989"/>
          </a:xfrm>
          <a:prstGeom prst="rect">
            <a:avLst/>
          </a:prstGeom>
        </p:spPr>
        <p:txBody>
          <a:bodyPr>
            <a:noAutofit/>
          </a:bodyPr>
          <a:lstStyle>
            <a:lvl1pPr defTabSz="2340863">
              <a:spcBef>
                <a:spcPts val="0"/>
              </a:spcBef>
              <a:defRPr sz="2592"/>
            </a:lvl1pPr>
          </a:lstStyle>
          <a:p>
            <a:r>
              <a:rPr lang="en-US" sz="2500" dirty="0"/>
              <a:t>Zara’s top posts blend romance ❤️, effortless style, and star power. From the Valentine’s Day-themed post to the iconic campaign starring Cindy Crawford, these posts captivate with aspirational visuals and trendy hashtags like #</a:t>
            </a:r>
            <a:r>
              <a:rPr lang="en-US" sz="2500" dirty="0" err="1"/>
              <a:t>zarawoman</a:t>
            </a:r>
            <a:r>
              <a:rPr lang="en-US" sz="2500" dirty="0"/>
              <a:t>. </a:t>
            </a:r>
            <a:endParaRPr sz="2500" dirty="0"/>
          </a:p>
        </p:txBody>
      </p:sp>
      <p:sp>
        <p:nvSpPr>
          <p:cNvPr id="349" name="Google Shape;96;p17"/>
          <p:cNvSpPr txBox="1"/>
          <p:nvPr/>
        </p:nvSpPr>
        <p:spPr>
          <a:xfrm>
            <a:off x="12704399" y="10181759"/>
            <a:ext cx="10260482" cy="2692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rPr lang="en-US" dirty="0"/>
              <a:t>Zara’s worst-performing posts, focused on niche collections like Zara Hair Shine and Zara </a:t>
            </a:r>
            <a:r>
              <a:rPr lang="en-US" dirty="0" err="1"/>
              <a:t>Athleticz</a:t>
            </a:r>
            <a:r>
              <a:rPr lang="en-US" dirty="0"/>
              <a:t>, suggest that specialized campaigns may not resonate as strongly with the broader audience. </a:t>
            </a:r>
            <a:endParaRPr dirty="0"/>
          </a:p>
        </p:txBody>
      </p:sp>
      <p:sp>
        <p:nvSpPr>
          <p:cNvPr id="350" name="Rectangle"/>
          <p:cNvSpPr/>
          <p:nvPr/>
        </p:nvSpPr>
        <p:spPr>
          <a:xfrm>
            <a:off x="1361239" y="13831163"/>
            <a:ext cx="24505445" cy="3282677"/>
          </a:xfrm>
          <a:prstGeom prst="rect">
            <a:avLst/>
          </a:prstGeom>
          <a:solidFill>
            <a:srgbClr val="DDDDDD">
              <a:alpha val="32361"/>
            </a:srgbClr>
          </a:solidFill>
          <a:ln w="12700">
            <a:miter lim="400000"/>
          </a:ln>
        </p:spPr>
        <p:txBody>
          <a:bodyPr lIns="0" tIns="0" rIns="0" bIns="0"/>
          <a:lstStyle/>
          <a:p>
            <a:pPr>
              <a:defRPr sz="3600">
                <a:solidFill>
                  <a:srgbClr val="000000"/>
                </a:solidFill>
                <a:latin typeface="+mn-lt"/>
                <a:ea typeface="+mn-ea"/>
                <a:cs typeface="+mn-cs"/>
                <a:sym typeface="Open Sans Regular"/>
              </a:defRPr>
            </a:pPr>
            <a:endParaRPr/>
          </a:p>
        </p:txBody>
      </p:sp>
      <p:sp>
        <p:nvSpPr>
          <p:cNvPr id="351" name="Google Shape;92;p17"/>
          <p:cNvSpPr txBox="1"/>
          <p:nvPr/>
        </p:nvSpPr>
        <p:spPr>
          <a:xfrm>
            <a:off x="1603383" y="3942552"/>
            <a:ext cx="3760427" cy="68494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defRPr sz="2000">
                <a:solidFill>
                  <a:schemeClr val="accent2">
                    <a:lumOff val="43529"/>
                  </a:schemeClr>
                </a:solidFill>
                <a:latin typeface="Open Sans Bold"/>
                <a:ea typeface="Open Sans Bold"/>
                <a:cs typeface="Open Sans Bold"/>
                <a:sym typeface="Open Sans Bold"/>
              </a:defRPr>
            </a:lvl1pPr>
          </a:lstStyle>
          <a:p>
            <a:r>
              <a:rPr dirty="0">
                <a:latin typeface="QuidSans-Bold"/>
              </a:rPr>
              <a:t>TOP</a:t>
            </a:r>
            <a:r>
              <a:rPr dirty="0">
                <a:latin typeface="Quid Sans" pitchFamily="2" charset="77"/>
              </a:rPr>
              <a:t> </a:t>
            </a:r>
            <a:r>
              <a:rPr dirty="0">
                <a:latin typeface="QuidSans-Bold"/>
              </a:rPr>
              <a:t>POSTS</a:t>
            </a:r>
          </a:p>
        </p:txBody>
      </p:sp>
      <p:sp>
        <p:nvSpPr>
          <p:cNvPr id="352" name="Google Shape;92;p17"/>
          <p:cNvSpPr txBox="1"/>
          <p:nvPr/>
        </p:nvSpPr>
        <p:spPr>
          <a:xfrm>
            <a:off x="13106071" y="3942552"/>
            <a:ext cx="3760428" cy="68494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defRPr sz="2000">
                <a:solidFill>
                  <a:schemeClr val="accent2">
                    <a:lumOff val="43529"/>
                  </a:schemeClr>
                </a:solidFill>
                <a:latin typeface="Open Sans Bold"/>
                <a:ea typeface="Open Sans Bold"/>
                <a:cs typeface="Open Sans Bold"/>
                <a:sym typeface="Open Sans Bold"/>
              </a:defRPr>
            </a:lvl1pPr>
          </a:lstStyle>
          <a:p>
            <a:r>
              <a:rPr dirty="0">
                <a:latin typeface="QuidSans-Bold"/>
              </a:rPr>
              <a:t>BOTTO</a:t>
            </a:r>
            <a:r>
              <a:rPr lang="en-US" dirty="0">
                <a:latin typeface="QuidSans-Bold"/>
              </a:rPr>
              <a:t>M POSTS</a:t>
            </a:r>
            <a:endParaRPr dirty="0">
              <a:latin typeface="Quid Sans" pitchFamily="2" charset="77"/>
            </a:endParaRPr>
          </a:p>
        </p:txBody>
      </p:sp>
      <p:sp>
        <p:nvSpPr>
          <p:cNvPr id="353" name="Triangle"/>
          <p:cNvSpPr/>
          <p:nvPr/>
        </p:nvSpPr>
        <p:spPr>
          <a:xfrm>
            <a:off x="1226681" y="3967952"/>
            <a:ext cx="251368" cy="25136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95B75D"/>
          </a:solidFill>
          <a:ln w="12700">
            <a:miter lim="400000"/>
          </a:ln>
        </p:spPr>
        <p:txBody>
          <a:bodyPr lIns="0" tIns="0" rIns="0" bIns="0"/>
          <a:lstStyle/>
          <a:p>
            <a:pPr>
              <a:defRPr sz="3600">
                <a:solidFill>
                  <a:srgbClr val="000000"/>
                </a:solidFill>
                <a:latin typeface="+mn-lt"/>
                <a:ea typeface="+mn-ea"/>
                <a:cs typeface="+mn-cs"/>
                <a:sym typeface="Open Sans Regular"/>
              </a:defRPr>
            </a:pPr>
            <a:endParaRPr/>
          </a:p>
        </p:txBody>
      </p:sp>
      <p:sp>
        <p:nvSpPr>
          <p:cNvPr id="354" name="Triangle"/>
          <p:cNvSpPr/>
          <p:nvPr/>
        </p:nvSpPr>
        <p:spPr>
          <a:xfrm rot="10800000" flipH="1">
            <a:off x="12768789" y="3967952"/>
            <a:ext cx="251368" cy="25136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DE633E"/>
          </a:solidFill>
          <a:ln w="12700">
            <a:miter lim="400000"/>
          </a:ln>
        </p:spPr>
        <p:txBody>
          <a:bodyPr lIns="0" tIns="0" rIns="0" bIns="0"/>
          <a:lstStyle/>
          <a:p>
            <a:pPr>
              <a:defRPr sz="3600">
                <a:solidFill>
                  <a:srgbClr val="000000"/>
                </a:solidFill>
                <a:latin typeface="+mn-lt"/>
                <a:ea typeface="+mn-ea"/>
                <a:cs typeface="+mn-cs"/>
                <a:sym typeface="Open Sans Regular"/>
              </a:defRPr>
            </a:pPr>
            <a:endParaRPr/>
          </a:p>
        </p:txBody>
      </p:sp>
      <p:pic>
        <p:nvPicPr>
          <p:cNvPr id="7" name="Picture 6" descr="A screenshot of a person in a car&#10;&#10;Description automatically generated">
            <a:extLst>
              <a:ext uri="{FF2B5EF4-FFF2-40B4-BE49-F238E27FC236}">
                <a16:creationId xmlns:a16="http://schemas.microsoft.com/office/drawing/2014/main" id="{22C31FF7-66C3-F224-DFD7-AB32736406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731" y="4486501"/>
            <a:ext cx="10057373" cy="5493248"/>
          </a:xfrm>
          <a:prstGeom prst="rect">
            <a:avLst/>
          </a:prstGeom>
        </p:spPr>
      </p:pic>
      <p:pic>
        <p:nvPicPr>
          <p:cNvPr id="9" name="Picture 8" descr="A screenshot of a social media account&#10;&#10;Description automatically generated">
            <a:extLst>
              <a:ext uri="{FF2B5EF4-FFF2-40B4-BE49-F238E27FC236}">
                <a16:creationId xmlns:a16="http://schemas.microsoft.com/office/drawing/2014/main" id="{5BCD4F06-8B8D-81BC-B535-ED336E3D2A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4398" y="4527367"/>
            <a:ext cx="10173345" cy="5406124"/>
          </a:xfrm>
          <a:prstGeom prst="rect">
            <a:avLst/>
          </a:prstGeom>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Google Shape;91;p17"/>
          <p:cNvSpPr txBox="1">
            <a:spLocks noGrp="1"/>
          </p:cNvSpPr>
          <p:nvPr>
            <p:ph type="title"/>
          </p:nvPr>
        </p:nvSpPr>
        <p:spPr>
          <a:prstGeom prst="rect">
            <a:avLst/>
          </a:prstGeom>
        </p:spPr>
        <p:txBody>
          <a:bodyPr/>
          <a:lstStyle/>
          <a:p>
            <a:pPr defTabSz="914400"/>
            <a:r>
              <a:rPr lang="en-US" dirty="0"/>
              <a:t>Gap</a:t>
            </a:r>
            <a:r>
              <a:rPr dirty="0"/>
              <a:t>: Top vs. Bottom Posts</a:t>
            </a:r>
          </a:p>
        </p:txBody>
      </p:sp>
      <p:sp>
        <p:nvSpPr>
          <p:cNvPr id="372" name="Google Shape;92;p17"/>
          <p:cNvSpPr txBox="1">
            <a:spLocks noGrp="1"/>
          </p:cNvSpPr>
          <p:nvPr>
            <p:ph type="body" sz="quarter" idx="1"/>
          </p:nvPr>
        </p:nvSpPr>
        <p:spPr>
          <a:xfrm>
            <a:off x="1163738" y="10164525"/>
            <a:ext cx="10260481" cy="4664707"/>
          </a:xfrm>
          <a:prstGeom prst="rect">
            <a:avLst/>
          </a:prstGeom>
        </p:spPr>
        <p:txBody>
          <a:bodyPr/>
          <a:lstStyle>
            <a:lvl1pPr>
              <a:spcBef>
                <a:spcPts val="0"/>
              </a:spcBef>
              <a:defRPr sz="2700"/>
            </a:lvl1pPr>
          </a:lstStyle>
          <a:p>
            <a:r>
              <a:rPr lang="en-US" dirty="0"/>
              <a:t>Gap’s top posts showcase a blend of creativity and individuality, from the dynamic #</a:t>
            </a:r>
            <a:r>
              <a:rPr lang="en-US" dirty="0" err="1"/>
              <a:t>LinenMoves</a:t>
            </a:r>
            <a:r>
              <a:rPr lang="en-US" dirty="0"/>
              <a:t> campaign to collaborations with stars like Troye Sivan.</a:t>
            </a:r>
            <a:endParaRPr dirty="0"/>
          </a:p>
        </p:txBody>
      </p:sp>
      <p:sp>
        <p:nvSpPr>
          <p:cNvPr id="373" name="Google Shape;25;p4"/>
          <p:cNvSpPr txBox="1">
            <a:spLocks noGrp="1"/>
          </p:cNvSpPr>
          <p:nvPr>
            <p:ph type="body" idx="21"/>
          </p:nvPr>
        </p:nvSpPr>
        <p:spPr>
          <a:xfrm>
            <a:off x="3485895" y="1239733"/>
            <a:ext cx="8000001" cy="415498"/>
          </a:xfrm>
          <a:prstGeom prst="rect">
            <a:avLst/>
          </a:prstGeom>
        </p:spPr>
        <p:txBody>
          <a:bodyPr/>
          <a:lstStyle/>
          <a:p>
            <a:r>
              <a:rPr lang="en-US" dirty="0"/>
              <a:t>January 1 – December 31, 2024</a:t>
            </a:r>
          </a:p>
        </p:txBody>
      </p:sp>
      <p:sp>
        <p:nvSpPr>
          <p:cNvPr id="374" name="Google Shape;97;p17"/>
          <p:cNvSpPr txBox="1"/>
          <p:nvPr/>
        </p:nvSpPr>
        <p:spPr>
          <a:xfrm>
            <a:off x="1225418" y="12054831"/>
            <a:ext cx="9804001" cy="759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rPr dirty="0">
                <a:latin typeface="Quid Sans" pitchFamily="2" charset="77"/>
              </a:rPr>
              <a:t>Top 6 posts averaged </a:t>
            </a:r>
            <a:r>
              <a:rPr lang="en-US" b="1" dirty="0">
                <a:latin typeface="Quid Sans" pitchFamily="2" charset="77"/>
                <a:sym typeface="Open Sans Regular Bold"/>
              </a:rPr>
              <a:t>268.7</a:t>
            </a:r>
            <a:r>
              <a:rPr b="1" dirty="0">
                <a:latin typeface="Quid Sans" pitchFamily="2" charset="77"/>
                <a:ea typeface="Open Sans Regular Bold"/>
                <a:cs typeface="Open Sans Regular Bold"/>
                <a:sym typeface="Open Sans Regular Bold"/>
              </a:rPr>
              <a:t>K</a:t>
            </a:r>
            <a:r>
              <a:rPr b="1" dirty="0">
                <a:latin typeface="Quid Sans" pitchFamily="2" charset="77"/>
                <a:ea typeface="Open Sans Bold"/>
                <a:cs typeface="Open Sans Bold"/>
                <a:sym typeface="Open Sans Bold"/>
              </a:rPr>
              <a:t> engagements per post</a:t>
            </a:r>
          </a:p>
        </p:txBody>
      </p:sp>
      <p:pic>
        <p:nvPicPr>
          <p:cNvPr id="375" name="crave cookies.jpeg"/>
          <p:cNvPicPr>
            <a:picLocks noGrp="1" noChangeAspect="1"/>
          </p:cNvPicPr>
          <p:nvPr>
            <p:ph type="pic" idx="22"/>
          </p:nvPr>
        </p:nvPicPr>
        <p:blipFill>
          <a:blip r:embed="rId2">
            <a:extLst>
              <a:ext uri="{28A0092B-C50C-407E-A947-70E740481C1C}">
                <a14:useLocalDpi xmlns:a14="http://schemas.microsoft.com/office/drawing/2010/main" val="0"/>
              </a:ext>
            </a:extLst>
          </a:blip>
          <a:srcRect/>
          <a:stretch/>
        </p:blipFill>
        <p:spPr>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0" y="1053"/>
                  <a:pt x="3161" y="3161"/>
                </a:cubicBezTo>
                <a:cubicBezTo>
                  <a:pt x="1053" y="5270"/>
                  <a:pt x="0" y="8036"/>
                  <a:pt x="0" y="10800"/>
                </a:cubicBezTo>
                <a:cubicBezTo>
                  <a:pt x="0" y="13564"/>
                  <a:pt x="1053" y="16325"/>
                  <a:pt x="3161" y="18434"/>
                </a:cubicBezTo>
                <a:cubicBezTo>
                  <a:pt x="5270" y="20542"/>
                  <a:pt x="8036" y="21600"/>
                  <a:pt x="10800" y="21600"/>
                </a:cubicBezTo>
                <a:cubicBezTo>
                  <a:pt x="13564" y="21600"/>
                  <a:pt x="16325" y="20542"/>
                  <a:pt x="18434" y="18434"/>
                </a:cubicBezTo>
                <a:cubicBezTo>
                  <a:pt x="20542" y="16325"/>
                  <a:pt x="21600" y="13564"/>
                  <a:pt x="21600" y="10800"/>
                </a:cubicBezTo>
                <a:cubicBezTo>
                  <a:pt x="21600" y="8036"/>
                  <a:pt x="20542" y="5270"/>
                  <a:pt x="18434" y="3161"/>
                </a:cubicBezTo>
                <a:cubicBezTo>
                  <a:pt x="16325" y="1053"/>
                  <a:pt x="13564" y="0"/>
                  <a:pt x="10800" y="0"/>
                </a:cubicBezTo>
                <a:close/>
              </a:path>
            </a:pathLst>
          </a:custGeom>
        </p:spPr>
      </p:pic>
      <p:sp>
        <p:nvSpPr>
          <p:cNvPr id="376" name="Google Shape;96;p17"/>
          <p:cNvSpPr txBox="1"/>
          <p:nvPr/>
        </p:nvSpPr>
        <p:spPr>
          <a:xfrm>
            <a:off x="12704399" y="10181759"/>
            <a:ext cx="10260482" cy="2692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rPr lang="en-US" dirty="0"/>
              <a:t>Gap’s lower-performing posts, including campaigns like the DAP collaboration and </a:t>
            </a:r>
            <a:r>
              <a:rPr lang="en-US" dirty="0" err="1"/>
              <a:t>CashSoft</a:t>
            </a:r>
            <a:r>
              <a:rPr lang="en-US" dirty="0"/>
              <a:t> collection, highlight heritage-inspired or practical pieces but lack the energy of their top posts.</a:t>
            </a:r>
            <a:endParaRPr dirty="0"/>
          </a:p>
        </p:txBody>
      </p:sp>
      <p:sp>
        <p:nvSpPr>
          <p:cNvPr id="377" name="Google Shape;92;p17"/>
          <p:cNvSpPr txBox="1"/>
          <p:nvPr/>
        </p:nvSpPr>
        <p:spPr>
          <a:xfrm>
            <a:off x="1603383" y="3942552"/>
            <a:ext cx="3760427" cy="68494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defRPr sz="2000">
                <a:solidFill>
                  <a:schemeClr val="accent2">
                    <a:lumOff val="43529"/>
                  </a:schemeClr>
                </a:solidFill>
                <a:latin typeface="Open Sans Bold"/>
                <a:ea typeface="Open Sans Bold"/>
                <a:cs typeface="Open Sans Bold"/>
                <a:sym typeface="Open Sans Bold"/>
              </a:defRPr>
            </a:lvl1pPr>
          </a:lstStyle>
          <a:p>
            <a:r>
              <a:rPr lang="en-US" dirty="0">
                <a:latin typeface="QuidSans-Bold"/>
              </a:rPr>
              <a:t>TOP</a:t>
            </a:r>
            <a:r>
              <a:rPr lang="en-US" dirty="0">
                <a:latin typeface="Quid Sans" pitchFamily="2" charset="77"/>
              </a:rPr>
              <a:t> </a:t>
            </a:r>
            <a:r>
              <a:rPr lang="en-US" dirty="0">
                <a:latin typeface="QuidSans-Bold"/>
              </a:rPr>
              <a:t>POSTS</a:t>
            </a:r>
          </a:p>
        </p:txBody>
      </p:sp>
      <p:sp>
        <p:nvSpPr>
          <p:cNvPr id="378" name="Google Shape;92;p17"/>
          <p:cNvSpPr txBox="1"/>
          <p:nvPr/>
        </p:nvSpPr>
        <p:spPr>
          <a:xfrm>
            <a:off x="13106071" y="3942552"/>
            <a:ext cx="3760428" cy="68494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defRPr sz="2000">
                <a:solidFill>
                  <a:schemeClr val="accent2">
                    <a:lumOff val="43529"/>
                  </a:schemeClr>
                </a:solidFill>
                <a:latin typeface="Open Sans Bold"/>
                <a:ea typeface="Open Sans Bold"/>
                <a:cs typeface="Open Sans Bold"/>
                <a:sym typeface="Open Sans Bold"/>
              </a:defRPr>
            </a:lvl1pPr>
          </a:lstStyle>
          <a:p>
            <a:r>
              <a:rPr dirty="0">
                <a:latin typeface="QuidSans-Bold"/>
              </a:rPr>
              <a:t>BOTTOM</a:t>
            </a:r>
            <a:r>
              <a:rPr dirty="0">
                <a:latin typeface="Quid Sans" pitchFamily="2" charset="77"/>
              </a:rPr>
              <a:t> </a:t>
            </a:r>
            <a:r>
              <a:rPr dirty="0">
                <a:latin typeface="QuidSans-Bold"/>
              </a:rPr>
              <a:t>POSTS</a:t>
            </a:r>
          </a:p>
        </p:txBody>
      </p:sp>
      <p:sp>
        <p:nvSpPr>
          <p:cNvPr id="379" name="Triangle"/>
          <p:cNvSpPr/>
          <p:nvPr/>
        </p:nvSpPr>
        <p:spPr>
          <a:xfrm>
            <a:off x="1226681" y="3967952"/>
            <a:ext cx="251368" cy="25136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95B75D"/>
          </a:solidFill>
          <a:ln w="12700">
            <a:miter lim="400000"/>
          </a:ln>
        </p:spPr>
        <p:txBody>
          <a:bodyPr lIns="0" tIns="0" rIns="0" bIns="0"/>
          <a:lstStyle/>
          <a:p>
            <a:pPr>
              <a:defRPr sz="3600">
                <a:solidFill>
                  <a:srgbClr val="000000"/>
                </a:solidFill>
                <a:latin typeface="+mn-lt"/>
                <a:ea typeface="+mn-ea"/>
                <a:cs typeface="+mn-cs"/>
                <a:sym typeface="Open Sans Regular"/>
              </a:defRPr>
            </a:pPr>
            <a:endParaRPr/>
          </a:p>
        </p:txBody>
      </p:sp>
      <p:sp>
        <p:nvSpPr>
          <p:cNvPr id="380" name="Triangle"/>
          <p:cNvSpPr/>
          <p:nvPr/>
        </p:nvSpPr>
        <p:spPr>
          <a:xfrm rot="10800000" flipH="1">
            <a:off x="12768789" y="3967952"/>
            <a:ext cx="251368" cy="25136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DE633E"/>
          </a:solidFill>
          <a:ln w="12700">
            <a:miter lim="400000"/>
          </a:ln>
        </p:spPr>
        <p:txBody>
          <a:bodyPr lIns="0" tIns="0" rIns="0" bIns="0"/>
          <a:lstStyle/>
          <a:p>
            <a:pPr>
              <a:defRPr sz="3600">
                <a:solidFill>
                  <a:srgbClr val="000000"/>
                </a:solidFill>
                <a:latin typeface="+mn-lt"/>
                <a:ea typeface="+mn-ea"/>
                <a:cs typeface="+mn-cs"/>
                <a:sym typeface="Open Sans Regular"/>
              </a:defRPr>
            </a:pPr>
            <a:endParaRPr/>
          </a:p>
        </p:txBody>
      </p:sp>
      <p:sp>
        <p:nvSpPr>
          <p:cNvPr id="381" name="Group"/>
          <p:cNvSpPr/>
          <p:nvPr/>
        </p:nvSpPr>
        <p:spPr>
          <a:xfrm>
            <a:off x="7892034" y="1218644"/>
            <a:ext cx="3947851" cy="512078"/>
          </a:xfrm>
          <a:prstGeom prst="roundRect">
            <a:avLst>
              <a:gd name="adj" fmla="val 50000"/>
            </a:avLst>
          </a:prstGeom>
          <a:solidFill>
            <a:srgbClr val="FFFFFF"/>
          </a:solidFill>
          <a:ln w="12700">
            <a:solidFill>
              <a:srgbClr val="D3345E"/>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6" tIns="71436" rIns="71436" bIns="71436" anchor="ctr"/>
          <a:lstStyle>
            <a:lvl1pPr algn="ctr" defTabSz="821530">
              <a:lnSpc>
                <a:spcPct val="80000"/>
              </a:lnSpc>
              <a:defRPr sz="1900" cap="all">
                <a:solidFill>
                  <a:srgbClr val="D3345E"/>
                </a:solidFill>
                <a:latin typeface="Open Sans Bold"/>
                <a:ea typeface="Open Sans Bold"/>
                <a:cs typeface="Open Sans Bold"/>
                <a:sym typeface="Open Sans Bold"/>
              </a:defRPr>
            </a:lvl1pPr>
          </a:lstStyle>
          <a:p>
            <a:r>
              <a:rPr b="1" dirty="0">
                <a:latin typeface="Quid Sans" pitchFamily="2" charset="77"/>
              </a:rPr>
              <a:t>Competitor comparison</a:t>
            </a:r>
          </a:p>
        </p:txBody>
      </p:sp>
      <p:pic>
        <p:nvPicPr>
          <p:cNvPr id="3" name="Picture 2" descr="A screenshot of a group of people&#10;&#10;Description automatically generated">
            <a:extLst>
              <a:ext uri="{FF2B5EF4-FFF2-40B4-BE49-F238E27FC236}">
                <a16:creationId xmlns:a16="http://schemas.microsoft.com/office/drawing/2014/main" id="{60D2B5D2-1DC0-2E0C-8E4E-29E106E7C2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2257" y="4486501"/>
            <a:ext cx="10229000" cy="5489952"/>
          </a:xfrm>
          <a:prstGeom prst="rect">
            <a:avLst/>
          </a:prstGeom>
        </p:spPr>
      </p:pic>
      <p:pic>
        <p:nvPicPr>
          <p:cNvPr id="5" name="Picture 4">
            <a:extLst>
              <a:ext uri="{FF2B5EF4-FFF2-40B4-BE49-F238E27FC236}">
                <a16:creationId xmlns:a16="http://schemas.microsoft.com/office/drawing/2014/main" id="{FF02F193-9313-7564-4261-91A24F65759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761417" y="4486502"/>
            <a:ext cx="10146444" cy="5489951"/>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Group.png" descr="Group.png"/>
          <p:cNvPicPr>
            <a:picLocks noChangeAspect="1"/>
          </p:cNvPicPr>
          <p:nvPr/>
        </p:nvPicPr>
        <p:blipFill>
          <a:blip r:embed="rId2"/>
          <a:stretch>
            <a:fillRect/>
          </a:stretch>
        </p:blipFill>
        <p:spPr>
          <a:xfrm>
            <a:off x="1130845" y="1282700"/>
            <a:ext cx="8432801" cy="11150600"/>
          </a:xfrm>
          <a:prstGeom prst="rect">
            <a:avLst/>
          </a:prstGeom>
          <a:ln w="12700">
            <a:miter lim="400000"/>
          </a:ln>
        </p:spPr>
      </p:pic>
      <p:sp>
        <p:nvSpPr>
          <p:cNvPr id="105" name="Google Shape;71;p15"/>
          <p:cNvSpPr txBox="1">
            <a:spLocks noGrp="1"/>
          </p:cNvSpPr>
          <p:nvPr>
            <p:ph type="ctrTitle"/>
          </p:nvPr>
        </p:nvSpPr>
        <p:spPr>
          <a:xfrm>
            <a:off x="10620837" y="3562399"/>
            <a:ext cx="12556542" cy="5473602"/>
          </a:xfrm>
          <a:prstGeom prst="rect">
            <a:avLst/>
          </a:prstGeom>
        </p:spPr>
        <p:txBody>
          <a:bodyPr lIns="0" tIns="0" rIns="0" bIns="0"/>
          <a:lstStyle/>
          <a:p>
            <a:pPr>
              <a:lnSpc>
                <a:spcPct val="80000"/>
              </a:lnSpc>
              <a:defRPr sz="9000" spc="-180"/>
            </a:pPr>
            <a:r>
              <a:rPr dirty="0"/>
              <a:t>[Reporting period]</a:t>
            </a:r>
          </a:p>
          <a:p>
            <a:pPr>
              <a:lnSpc>
                <a:spcPct val="80000"/>
              </a:lnSpc>
              <a:defRPr sz="9000" spc="-180"/>
            </a:pPr>
            <a:r>
              <a:rPr dirty="0"/>
              <a:t>Social Media Audit</a:t>
            </a:r>
          </a:p>
        </p:txBody>
      </p:sp>
      <p:sp>
        <p:nvSpPr>
          <p:cNvPr id="106" name="Google Shape;72;p15"/>
          <p:cNvSpPr txBox="1">
            <a:spLocks noGrp="1"/>
          </p:cNvSpPr>
          <p:nvPr>
            <p:ph type="subTitle" sz="quarter" idx="1"/>
          </p:nvPr>
        </p:nvSpPr>
        <p:spPr>
          <a:xfrm>
            <a:off x="12678259" y="3855398"/>
            <a:ext cx="6227929" cy="1522456"/>
          </a:xfrm>
          <a:prstGeom prst="rect">
            <a:avLst/>
          </a:prstGeom>
        </p:spPr>
        <p:txBody>
          <a:bodyPr lIns="0" tIns="0" rIns="0" bIns="0"/>
          <a:lstStyle/>
          <a:p>
            <a:r>
              <a:rPr dirty="0"/>
              <a:t>[Your brand]</a:t>
            </a:r>
          </a:p>
        </p:txBody>
      </p:sp>
      <p:sp>
        <p:nvSpPr>
          <p:cNvPr id="107" name="Google Shape;73;p15"/>
          <p:cNvSpPr txBox="1"/>
          <p:nvPr/>
        </p:nvSpPr>
        <p:spPr>
          <a:xfrm>
            <a:off x="10620837" y="9131027"/>
            <a:ext cx="12556542" cy="132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defRPr sz="4000"/>
            </a:lvl1pPr>
          </a:lstStyle>
          <a:p>
            <a:r>
              <a:rPr dirty="0"/>
              <a:t>[Reporting dates]</a:t>
            </a:r>
          </a:p>
        </p:txBody>
      </p:sp>
      <p:sp>
        <p:nvSpPr>
          <p:cNvPr id="108" name="Google Shape;74;p15"/>
          <p:cNvSpPr/>
          <p:nvPr/>
        </p:nvSpPr>
        <p:spPr>
          <a:xfrm>
            <a:off x="10667400" y="5840145"/>
            <a:ext cx="11495815" cy="1"/>
          </a:xfrm>
          <a:prstGeom prst="line">
            <a:avLst/>
          </a:prstGeom>
          <a:ln w="25400">
            <a:solidFill>
              <a:schemeClr val="accent2">
                <a:lumOff val="21764"/>
              </a:schemeClr>
            </a:solidFill>
          </a:ln>
        </p:spPr>
        <p:txBody>
          <a:bodyPr lIns="0" tIns="0" rIns="0" bIns="0"/>
          <a:lstStyle/>
          <a:p>
            <a:pPr>
              <a:defRPr sz="3600">
                <a:solidFill>
                  <a:srgbClr val="000000"/>
                </a:solidFill>
              </a:defRPr>
            </a:pPr>
            <a:endParaRPr/>
          </a:p>
        </p:txBody>
      </p:sp>
      <p:pic>
        <p:nvPicPr>
          <p:cNvPr id="109" name="fpo-FOCUS-company-icon.png" descr="fpo-FOCUS-company-icon.png"/>
          <p:cNvPicPr>
            <a:picLocks noChangeAspect="1"/>
          </p:cNvPicPr>
          <p:nvPr/>
        </p:nvPicPr>
        <p:blipFill>
          <a:blip r:embed="rId3"/>
          <a:stretch>
            <a:fillRect/>
          </a:stretch>
        </p:blipFill>
        <p:spPr>
          <a:xfrm>
            <a:off x="10566400" y="3533914"/>
            <a:ext cx="1805067" cy="1805068"/>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 name="dirtydough.png"/>
          <p:cNvPicPr>
            <a:picLocks noGrp="1" noChangeAspect="1"/>
          </p:cNvPicPr>
          <p:nvPr>
            <p:ph type="pic" idx="22"/>
          </p:nvPr>
        </p:nvPicPr>
        <p:blipFill>
          <a:blip r:embed="rId3">
            <a:extLst>
              <a:ext uri="{28A0092B-C50C-407E-A947-70E740481C1C}">
                <a14:useLocalDpi xmlns:a14="http://schemas.microsoft.com/office/drawing/2010/main" val="0"/>
              </a:ext>
            </a:extLst>
          </a:blip>
          <a:srcRect t="2" b="2"/>
          <a:stretch/>
        </p:blipFill>
        <p:spPr>
          <a:xfrm>
            <a:off x="1193672" y="1072349"/>
            <a:ext cx="1765159" cy="1765103"/>
          </a:xfrm>
          <a:custGeom>
            <a:avLst/>
            <a:gdLst/>
            <a:ahLst/>
            <a:cxnLst>
              <a:cxn ang="0">
                <a:pos x="wd2" y="hd2"/>
              </a:cxn>
              <a:cxn ang="5400000">
                <a:pos x="wd2" y="hd2"/>
              </a:cxn>
              <a:cxn ang="10800000">
                <a:pos x="wd2" y="hd2"/>
              </a:cxn>
              <a:cxn ang="16200000">
                <a:pos x="wd2" y="hd2"/>
              </a:cxn>
            </a:cxnLst>
            <a:rect l="0" t="0" r="r" b="b"/>
            <a:pathLst>
              <a:path w="19679" h="21600" extrusionOk="0">
                <a:moveTo>
                  <a:pt x="9841" y="0"/>
                </a:moveTo>
                <a:cubicBezTo>
                  <a:pt x="7323" y="0"/>
                  <a:pt x="4803" y="1053"/>
                  <a:pt x="2881" y="3161"/>
                </a:cubicBezTo>
                <a:cubicBezTo>
                  <a:pt x="-961" y="7379"/>
                  <a:pt x="-961" y="14217"/>
                  <a:pt x="2881" y="18434"/>
                </a:cubicBezTo>
                <a:cubicBezTo>
                  <a:pt x="4803" y="20542"/>
                  <a:pt x="7323" y="21600"/>
                  <a:pt x="9841" y="21600"/>
                </a:cubicBezTo>
                <a:cubicBezTo>
                  <a:pt x="12359" y="21600"/>
                  <a:pt x="14875" y="20542"/>
                  <a:pt x="16797" y="18434"/>
                </a:cubicBezTo>
                <a:cubicBezTo>
                  <a:pt x="20639" y="14217"/>
                  <a:pt x="20639" y="7379"/>
                  <a:pt x="16797" y="3161"/>
                </a:cubicBezTo>
                <a:cubicBezTo>
                  <a:pt x="14875" y="1053"/>
                  <a:pt x="12359" y="0"/>
                  <a:pt x="9841" y="0"/>
                </a:cubicBezTo>
                <a:close/>
              </a:path>
            </a:pathLst>
          </a:custGeom>
        </p:spPr>
      </p:pic>
      <p:sp>
        <p:nvSpPr>
          <p:cNvPr id="358" name="Google Shape;91;p17"/>
          <p:cNvSpPr txBox="1">
            <a:spLocks noGrp="1"/>
          </p:cNvSpPr>
          <p:nvPr>
            <p:ph type="title"/>
          </p:nvPr>
        </p:nvSpPr>
        <p:spPr>
          <a:prstGeom prst="rect">
            <a:avLst/>
          </a:prstGeom>
        </p:spPr>
        <p:txBody>
          <a:bodyPr/>
          <a:lstStyle/>
          <a:p>
            <a:pPr defTabSz="914400"/>
            <a:r>
              <a:rPr lang="en-US" dirty="0"/>
              <a:t>Uniqlo</a:t>
            </a:r>
            <a:r>
              <a:rPr dirty="0"/>
              <a:t>: Top vs. Bottom Posts</a:t>
            </a:r>
          </a:p>
        </p:txBody>
      </p:sp>
      <p:sp>
        <p:nvSpPr>
          <p:cNvPr id="359" name="Google Shape;25;p4"/>
          <p:cNvSpPr txBox="1">
            <a:spLocks noGrp="1"/>
          </p:cNvSpPr>
          <p:nvPr>
            <p:ph type="body" idx="21"/>
          </p:nvPr>
        </p:nvSpPr>
        <p:spPr>
          <a:xfrm>
            <a:off x="3485895" y="1239733"/>
            <a:ext cx="8000001" cy="415498"/>
          </a:xfrm>
          <a:prstGeom prst="rect">
            <a:avLst/>
          </a:prstGeom>
        </p:spPr>
        <p:txBody>
          <a:bodyPr/>
          <a:lstStyle/>
          <a:p>
            <a:r>
              <a:rPr lang="en-US" dirty="0"/>
              <a:t>January 1 – December 31, 2024</a:t>
            </a:r>
          </a:p>
        </p:txBody>
      </p:sp>
      <p:sp>
        <p:nvSpPr>
          <p:cNvPr id="360" name="Google Shape;97;p17"/>
          <p:cNvSpPr txBox="1"/>
          <p:nvPr/>
        </p:nvSpPr>
        <p:spPr>
          <a:xfrm>
            <a:off x="1225418" y="12054831"/>
            <a:ext cx="9804001" cy="759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rPr dirty="0">
                <a:latin typeface="Quid Sans" pitchFamily="2" charset="77"/>
              </a:rPr>
              <a:t>Top 6 posts averaged </a:t>
            </a:r>
            <a:r>
              <a:rPr lang="en-US" b="1" dirty="0">
                <a:latin typeface="Quid Sans" pitchFamily="2" charset="77"/>
                <a:sym typeface="Open Sans Regular Bold"/>
              </a:rPr>
              <a:t>22.9</a:t>
            </a:r>
            <a:r>
              <a:rPr b="1" dirty="0">
                <a:latin typeface="Quid Sans" pitchFamily="2" charset="77"/>
                <a:ea typeface="Open Sans Regular Bold"/>
                <a:cs typeface="Open Sans Regular Bold"/>
                <a:sym typeface="Open Sans Regular Bold"/>
              </a:rPr>
              <a:t>K</a:t>
            </a:r>
            <a:r>
              <a:rPr b="1" dirty="0">
                <a:latin typeface="Quid Sans" pitchFamily="2" charset="77"/>
                <a:ea typeface="Open Sans Bold"/>
                <a:cs typeface="Open Sans Bold"/>
                <a:sym typeface="Open Sans Bold"/>
              </a:rPr>
              <a:t> engagements per post</a:t>
            </a:r>
          </a:p>
        </p:txBody>
      </p:sp>
      <p:sp>
        <p:nvSpPr>
          <p:cNvPr id="361" name="Google Shape;92;p17"/>
          <p:cNvSpPr txBox="1">
            <a:spLocks noGrp="1"/>
          </p:cNvSpPr>
          <p:nvPr>
            <p:ph type="body" sz="quarter" idx="1"/>
          </p:nvPr>
        </p:nvSpPr>
        <p:spPr>
          <a:xfrm>
            <a:off x="1220557" y="10181759"/>
            <a:ext cx="9813724" cy="1804989"/>
          </a:xfrm>
          <a:prstGeom prst="rect">
            <a:avLst/>
          </a:prstGeom>
        </p:spPr>
        <p:txBody>
          <a:bodyPr>
            <a:normAutofit/>
          </a:bodyPr>
          <a:lstStyle>
            <a:lvl1pPr defTabSz="2316479">
              <a:spcBef>
                <a:spcPts val="0"/>
              </a:spcBef>
              <a:defRPr sz="2565"/>
            </a:lvl1pPr>
          </a:lstStyle>
          <a:p>
            <a:r>
              <a:rPr lang="en-US" dirty="0"/>
              <a:t>Uniqlo’s top posts nail it with fun collabs and seasonal vibes! From SpongeBob, Snoopy and </a:t>
            </a:r>
            <a:r>
              <a:rPr lang="en-US" dirty="0" err="1"/>
              <a:t>Haikyuu</a:t>
            </a:r>
            <a:r>
              <a:rPr lang="en-US" dirty="0"/>
              <a:t>!! throwbacks to summer-ready looks, they keep things light, playful, and super relatable. </a:t>
            </a:r>
            <a:endParaRPr dirty="0"/>
          </a:p>
        </p:txBody>
      </p:sp>
      <p:sp>
        <p:nvSpPr>
          <p:cNvPr id="362" name="Google Shape;96;p17"/>
          <p:cNvSpPr txBox="1"/>
          <p:nvPr/>
        </p:nvSpPr>
        <p:spPr>
          <a:xfrm>
            <a:off x="12704399" y="10181759"/>
            <a:ext cx="10260482" cy="2692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rPr lang="en-US" dirty="0"/>
              <a:t>Uniqlo’s least engaging posts emphasize sustainability efforts and niche product campaigns like linen and activewear. While aligned with brand values, they lack the spark of their top content.</a:t>
            </a:r>
            <a:endParaRPr dirty="0"/>
          </a:p>
        </p:txBody>
      </p:sp>
      <p:sp>
        <p:nvSpPr>
          <p:cNvPr id="363" name="Rectangle"/>
          <p:cNvSpPr/>
          <p:nvPr/>
        </p:nvSpPr>
        <p:spPr>
          <a:xfrm>
            <a:off x="1361239" y="13831163"/>
            <a:ext cx="24505445" cy="3282677"/>
          </a:xfrm>
          <a:prstGeom prst="rect">
            <a:avLst/>
          </a:prstGeom>
          <a:solidFill>
            <a:srgbClr val="DDDDDD">
              <a:alpha val="32361"/>
            </a:srgbClr>
          </a:solidFill>
          <a:ln w="12700">
            <a:miter lim="400000"/>
          </a:ln>
        </p:spPr>
        <p:txBody>
          <a:bodyPr lIns="0" tIns="0" rIns="0" bIns="0"/>
          <a:lstStyle/>
          <a:p>
            <a:pPr>
              <a:defRPr sz="3600">
                <a:solidFill>
                  <a:srgbClr val="000000"/>
                </a:solidFill>
                <a:latin typeface="+mn-lt"/>
                <a:ea typeface="+mn-ea"/>
                <a:cs typeface="+mn-cs"/>
                <a:sym typeface="Open Sans Regular"/>
              </a:defRPr>
            </a:pPr>
            <a:endParaRPr/>
          </a:p>
        </p:txBody>
      </p:sp>
      <p:sp>
        <p:nvSpPr>
          <p:cNvPr id="364" name="Google Shape;92;p17"/>
          <p:cNvSpPr txBox="1"/>
          <p:nvPr/>
        </p:nvSpPr>
        <p:spPr>
          <a:xfrm>
            <a:off x="1603383" y="3942552"/>
            <a:ext cx="3760427" cy="68494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defRPr sz="2000">
                <a:solidFill>
                  <a:schemeClr val="accent2">
                    <a:lumOff val="43529"/>
                  </a:schemeClr>
                </a:solidFill>
                <a:latin typeface="Open Sans Bold"/>
                <a:ea typeface="Open Sans Bold"/>
                <a:cs typeface="Open Sans Bold"/>
                <a:sym typeface="Open Sans Bold"/>
              </a:defRPr>
            </a:lvl1pPr>
          </a:lstStyle>
          <a:p>
            <a:r>
              <a:rPr dirty="0">
                <a:latin typeface="QuidSans-Bold"/>
              </a:rPr>
              <a:t>TOP</a:t>
            </a:r>
            <a:r>
              <a:rPr dirty="0">
                <a:latin typeface="Quid Sans" pitchFamily="2" charset="77"/>
              </a:rPr>
              <a:t> </a:t>
            </a:r>
            <a:r>
              <a:rPr dirty="0">
                <a:latin typeface="QuidSans-Bold"/>
              </a:rPr>
              <a:t>POSTS</a:t>
            </a:r>
          </a:p>
        </p:txBody>
      </p:sp>
      <p:sp>
        <p:nvSpPr>
          <p:cNvPr id="365" name="Google Shape;92;p17"/>
          <p:cNvSpPr txBox="1"/>
          <p:nvPr/>
        </p:nvSpPr>
        <p:spPr>
          <a:xfrm>
            <a:off x="13106071" y="3942552"/>
            <a:ext cx="3760428" cy="68494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defRPr sz="2000">
                <a:solidFill>
                  <a:schemeClr val="accent2">
                    <a:lumOff val="43529"/>
                  </a:schemeClr>
                </a:solidFill>
                <a:latin typeface="Open Sans Bold"/>
                <a:ea typeface="Open Sans Bold"/>
                <a:cs typeface="Open Sans Bold"/>
                <a:sym typeface="Open Sans Bold"/>
              </a:defRPr>
            </a:lvl1pPr>
          </a:lstStyle>
          <a:p>
            <a:r>
              <a:rPr dirty="0">
                <a:latin typeface="QuidSans-Bold"/>
              </a:rPr>
              <a:t>BOTTOM</a:t>
            </a:r>
            <a:r>
              <a:rPr dirty="0">
                <a:latin typeface="Quid Sans" pitchFamily="2" charset="77"/>
              </a:rPr>
              <a:t> </a:t>
            </a:r>
            <a:r>
              <a:rPr dirty="0">
                <a:latin typeface="QuidSans-Bold"/>
              </a:rPr>
              <a:t>POSTS</a:t>
            </a:r>
          </a:p>
        </p:txBody>
      </p:sp>
      <p:sp>
        <p:nvSpPr>
          <p:cNvPr id="366" name="Triangle"/>
          <p:cNvSpPr/>
          <p:nvPr/>
        </p:nvSpPr>
        <p:spPr>
          <a:xfrm>
            <a:off x="1226681" y="3967952"/>
            <a:ext cx="251368" cy="25136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95B75D"/>
          </a:solidFill>
          <a:ln w="12700">
            <a:miter lim="400000"/>
          </a:ln>
        </p:spPr>
        <p:txBody>
          <a:bodyPr lIns="0" tIns="0" rIns="0" bIns="0"/>
          <a:lstStyle/>
          <a:p>
            <a:pPr>
              <a:defRPr sz="3600">
                <a:solidFill>
                  <a:srgbClr val="000000"/>
                </a:solidFill>
                <a:latin typeface="+mn-lt"/>
                <a:ea typeface="+mn-ea"/>
                <a:cs typeface="+mn-cs"/>
                <a:sym typeface="Open Sans Regular"/>
              </a:defRPr>
            </a:pPr>
            <a:endParaRPr/>
          </a:p>
        </p:txBody>
      </p:sp>
      <p:sp>
        <p:nvSpPr>
          <p:cNvPr id="367" name="Triangle"/>
          <p:cNvSpPr/>
          <p:nvPr/>
        </p:nvSpPr>
        <p:spPr>
          <a:xfrm rot="10800000" flipH="1">
            <a:off x="12768789" y="3967952"/>
            <a:ext cx="251368" cy="25136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DE633E"/>
          </a:solidFill>
          <a:ln w="12700">
            <a:miter lim="400000"/>
          </a:ln>
        </p:spPr>
        <p:txBody>
          <a:bodyPr lIns="0" tIns="0" rIns="0" bIns="0"/>
          <a:lstStyle/>
          <a:p>
            <a:pPr>
              <a:defRPr sz="3600">
                <a:solidFill>
                  <a:srgbClr val="000000"/>
                </a:solidFill>
                <a:latin typeface="+mn-lt"/>
                <a:ea typeface="+mn-ea"/>
                <a:cs typeface="+mn-cs"/>
                <a:sym typeface="Open Sans Regular"/>
              </a:defRPr>
            </a:pPr>
            <a:endParaRPr/>
          </a:p>
        </p:txBody>
      </p:sp>
      <p:sp>
        <p:nvSpPr>
          <p:cNvPr id="368" name="Group"/>
          <p:cNvSpPr/>
          <p:nvPr/>
        </p:nvSpPr>
        <p:spPr>
          <a:xfrm>
            <a:off x="7892034" y="1218644"/>
            <a:ext cx="3947851" cy="512078"/>
          </a:xfrm>
          <a:prstGeom prst="roundRect">
            <a:avLst>
              <a:gd name="adj" fmla="val 50000"/>
            </a:avLst>
          </a:prstGeom>
          <a:solidFill>
            <a:srgbClr val="FFFFFF"/>
          </a:solidFill>
          <a:ln w="12700">
            <a:solidFill>
              <a:srgbClr val="D3345E"/>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6" tIns="71436" rIns="71436" bIns="71436" anchor="ctr"/>
          <a:lstStyle>
            <a:lvl1pPr algn="ctr" defTabSz="821530">
              <a:lnSpc>
                <a:spcPct val="80000"/>
              </a:lnSpc>
              <a:defRPr sz="1900" cap="all">
                <a:solidFill>
                  <a:srgbClr val="D3345E"/>
                </a:solidFill>
                <a:latin typeface="Open Sans Bold"/>
                <a:ea typeface="Open Sans Bold"/>
                <a:cs typeface="Open Sans Bold"/>
                <a:sym typeface="Open Sans Bold"/>
              </a:defRPr>
            </a:lvl1pPr>
          </a:lstStyle>
          <a:p>
            <a:r>
              <a:rPr b="1" dirty="0">
                <a:latin typeface="Quid Sans" pitchFamily="2" charset="77"/>
              </a:rPr>
              <a:t>Competitor comparison</a:t>
            </a:r>
          </a:p>
        </p:txBody>
      </p:sp>
      <p:pic>
        <p:nvPicPr>
          <p:cNvPr id="3" name="Picture 2">
            <a:extLst>
              <a:ext uri="{FF2B5EF4-FFF2-40B4-BE49-F238E27FC236}">
                <a16:creationId xmlns:a16="http://schemas.microsoft.com/office/drawing/2014/main" id="{78E4C239-8B3F-972D-CDCE-6B3473EAA84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27922" y="4616224"/>
            <a:ext cx="9767246" cy="5279592"/>
          </a:xfrm>
          <a:prstGeom prst="rect">
            <a:avLst/>
          </a:prstGeom>
        </p:spPr>
      </p:pic>
      <p:pic>
        <p:nvPicPr>
          <p:cNvPr id="5" name="Picture 4">
            <a:extLst>
              <a:ext uri="{FF2B5EF4-FFF2-40B4-BE49-F238E27FC236}">
                <a16:creationId xmlns:a16="http://schemas.microsoft.com/office/drawing/2014/main" id="{84286942-2A1C-8C51-6CB8-C8D86FD41C5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767387" y="4627499"/>
            <a:ext cx="9897043" cy="5319661"/>
          </a:xfrm>
          <a:prstGeom prst="rect">
            <a:avLst/>
          </a:prstGeom>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Circle"/>
          <p:cNvSpPr/>
          <p:nvPr/>
        </p:nvSpPr>
        <p:spPr>
          <a:xfrm>
            <a:off x="1250949" y="4917164"/>
            <a:ext cx="1741489" cy="1741489"/>
          </a:xfrm>
          <a:prstGeom prst="ellipse">
            <a:avLst/>
          </a:prstGeom>
          <a:ln w="88900">
            <a:solidFill>
              <a:schemeClr val="accent5"/>
            </a:solidFill>
          </a:ln>
        </p:spPr>
        <p:txBody>
          <a:bodyPr lIns="0" tIns="0" rIns="0" bIns="0"/>
          <a:lstStyle/>
          <a:p>
            <a:pPr>
              <a:defRPr sz="3600">
                <a:solidFill>
                  <a:srgbClr val="000000"/>
                </a:solidFill>
                <a:latin typeface="+mn-lt"/>
                <a:ea typeface="+mn-ea"/>
                <a:cs typeface="+mn-cs"/>
                <a:sym typeface="Open Sans Regular"/>
              </a:defRPr>
            </a:pPr>
            <a:endParaRPr/>
          </a:p>
        </p:txBody>
      </p:sp>
      <p:pic>
        <p:nvPicPr>
          <p:cNvPr id="384" name="11484553761645479139-128.png" descr="Polaroid Pictures with solid fill"/>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513680" y="5134946"/>
            <a:ext cx="1216164" cy="1216164"/>
          </a:xfrm>
          <a:prstGeom prst="rect">
            <a:avLst/>
          </a:prstGeom>
          <a:ln w="12700">
            <a:miter lim="400000"/>
          </a:ln>
        </p:spPr>
      </p:pic>
      <p:sp>
        <p:nvSpPr>
          <p:cNvPr id="385" name="Google Shape;107;p18"/>
          <p:cNvSpPr txBox="1">
            <a:spLocks noGrp="1"/>
          </p:cNvSpPr>
          <p:nvPr>
            <p:ph type="title"/>
          </p:nvPr>
        </p:nvSpPr>
        <p:spPr>
          <a:prstGeom prst="rect">
            <a:avLst/>
          </a:prstGeom>
        </p:spPr>
        <p:txBody>
          <a:bodyPr/>
          <a:lstStyle/>
          <a:p>
            <a:pPr defTabSz="914400"/>
            <a:r>
              <a:rPr dirty="0"/>
              <a:t>202</a:t>
            </a:r>
            <a:r>
              <a:rPr lang="en-US" dirty="0"/>
              <a:t>5</a:t>
            </a:r>
            <a:r>
              <a:rPr dirty="0"/>
              <a:t> To-Do List</a:t>
            </a:r>
          </a:p>
        </p:txBody>
      </p:sp>
      <p:sp>
        <p:nvSpPr>
          <p:cNvPr id="386" name="Google Shape;25;p4"/>
          <p:cNvSpPr txBox="1">
            <a:spLocks noGrp="1"/>
          </p:cNvSpPr>
          <p:nvPr>
            <p:ph type="body" idx="21"/>
          </p:nvPr>
        </p:nvSpPr>
        <p:spPr>
          <a:xfrm>
            <a:off x="3485895" y="1239733"/>
            <a:ext cx="8000001" cy="415498"/>
          </a:xfrm>
          <a:prstGeom prst="rect">
            <a:avLst/>
          </a:prstGeom>
        </p:spPr>
        <p:txBody>
          <a:bodyPr/>
          <a:lstStyle/>
          <a:p>
            <a:r>
              <a:rPr lang="en-US" dirty="0"/>
              <a:t>January 1 </a:t>
            </a:r>
            <a:r>
              <a:rPr lang="en-US"/>
              <a:t>– December </a:t>
            </a:r>
            <a:r>
              <a:rPr lang="en-US" dirty="0"/>
              <a:t>31, 2024</a:t>
            </a:r>
          </a:p>
        </p:txBody>
      </p:sp>
      <p:pic>
        <p:nvPicPr>
          <p:cNvPr id="387" name="crumbl cookies logo.jpeg"/>
          <p:cNvPicPr>
            <a:picLocks noGrp="1" noChangeAspect="1"/>
          </p:cNvPicPr>
          <p:nvPr>
            <p:ph type="pic" idx="22"/>
          </p:nvPr>
        </p:nvPicPr>
        <p:blipFill>
          <a:blip r:embed="rId4">
            <a:extLst>
              <a:ext uri="{28A0092B-C50C-407E-A947-70E740481C1C}">
                <a14:useLocalDpi xmlns:a14="http://schemas.microsoft.com/office/drawing/2010/main" val="0"/>
              </a:ext>
            </a:extLst>
          </a:blip>
          <a:srcRect/>
          <a:stretch/>
        </p:blipFill>
        <p:spPr>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0" y="1053"/>
                  <a:pt x="3161" y="3161"/>
                </a:cubicBezTo>
                <a:cubicBezTo>
                  <a:pt x="1053" y="5270"/>
                  <a:pt x="0" y="8036"/>
                  <a:pt x="0" y="10800"/>
                </a:cubicBezTo>
                <a:cubicBezTo>
                  <a:pt x="0" y="13564"/>
                  <a:pt x="1053" y="16325"/>
                  <a:pt x="3161" y="18434"/>
                </a:cubicBezTo>
                <a:cubicBezTo>
                  <a:pt x="5270" y="20542"/>
                  <a:pt x="8036" y="21600"/>
                  <a:pt x="10800" y="21600"/>
                </a:cubicBezTo>
                <a:cubicBezTo>
                  <a:pt x="13564" y="21600"/>
                  <a:pt x="16325" y="20542"/>
                  <a:pt x="18434" y="18434"/>
                </a:cubicBezTo>
                <a:cubicBezTo>
                  <a:pt x="20542" y="16325"/>
                  <a:pt x="21600" y="13564"/>
                  <a:pt x="21600" y="10800"/>
                </a:cubicBezTo>
                <a:cubicBezTo>
                  <a:pt x="21600" y="8036"/>
                  <a:pt x="20542" y="5270"/>
                  <a:pt x="18434" y="3161"/>
                </a:cubicBezTo>
                <a:cubicBezTo>
                  <a:pt x="16325" y="1053"/>
                  <a:pt x="13564" y="0"/>
                  <a:pt x="10800" y="0"/>
                </a:cubicBezTo>
                <a:close/>
              </a:path>
            </a:pathLst>
          </a:custGeom>
        </p:spPr>
      </p:pic>
      <p:sp>
        <p:nvSpPr>
          <p:cNvPr id="388" name="Google Shape;110;p18"/>
          <p:cNvSpPr txBox="1"/>
          <p:nvPr/>
        </p:nvSpPr>
        <p:spPr>
          <a:xfrm>
            <a:off x="3362399" y="4573765"/>
            <a:ext cx="7213601" cy="3239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43799" tIns="243799" rIns="243799" bIns="243799"/>
          <a:lstStyle>
            <a:lvl1pPr>
              <a:spcBef>
                <a:spcPts val="4200"/>
              </a:spcBef>
            </a:lvl1pPr>
          </a:lstStyle>
          <a:p>
            <a:r>
              <a:rPr lang="en-US" dirty="0"/>
              <a:t>Zara’s lower posting volume compared to competitors may limit their reach and engagement. Increasing the number of posts, especially around key seasonal campaigns, could amplify their engagement rates and overall impact.</a:t>
            </a:r>
            <a:endParaRPr dirty="0"/>
          </a:p>
        </p:txBody>
      </p:sp>
      <p:sp>
        <p:nvSpPr>
          <p:cNvPr id="389" name="Google Shape;110;p18"/>
          <p:cNvSpPr txBox="1"/>
          <p:nvPr/>
        </p:nvSpPr>
        <p:spPr>
          <a:xfrm>
            <a:off x="3362399" y="8302196"/>
            <a:ext cx="7213601" cy="3239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43799" tIns="243799" rIns="243799" bIns="243799"/>
          <a:lstStyle>
            <a:lvl1pPr>
              <a:spcBef>
                <a:spcPts val="4200"/>
              </a:spcBef>
            </a:lvl1pPr>
          </a:lstStyle>
          <a:p>
            <a:r>
              <a:rPr lang="en-US" dirty="0"/>
              <a:t>Zara’s engagement rate trend mirrors the broader industry pattern, peaking during seasonal moments. Continue aligning campaigns with these moments while experimenting with unique hooks, like influencer collaborations or exclusive launches, to stand out further.</a:t>
            </a:r>
            <a:endParaRPr dirty="0"/>
          </a:p>
        </p:txBody>
      </p:sp>
      <p:sp>
        <p:nvSpPr>
          <p:cNvPr id="390" name="Google Shape;110;p18"/>
          <p:cNvSpPr txBox="1"/>
          <p:nvPr/>
        </p:nvSpPr>
        <p:spPr>
          <a:xfrm>
            <a:off x="13959321" y="4573923"/>
            <a:ext cx="7213601" cy="33731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43799" tIns="243799" rIns="243799" bIns="243799"/>
          <a:lstStyle>
            <a:lvl1pPr>
              <a:spcBef>
                <a:spcPts val="4200"/>
              </a:spcBef>
            </a:lvl1pPr>
          </a:lstStyle>
          <a:p>
            <a:r>
              <a:rPr lang="en-US" dirty="0"/>
              <a:t>Engagement dips during summer suggest an opportunity to revitalize content during slower periods. Consider launching mini-campaigns or leveraging trending topics to maintain momentum year-round.</a:t>
            </a:r>
            <a:endParaRPr dirty="0"/>
          </a:p>
        </p:txBody>
      </p:sp>
      <p:sp>
        <p:nvSpPr>
          <p:cNvPr id="391" name="Google Shape;110;p18"/>
          <p:cNvSpPr txBox="1"/>
          <p:nvPr/>
        </p:nvSpPr>
        <p:spPr>
          <a:xfrm>
            <a:off x="13997421" y="8244785"/>
            <a:ext cx="7213601" cy="3239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43799" tIns="243799" rIns="243799" bIns="243799"/>
          <a:lstStyle>
            <a:lvl1pPr>
              <a:spcBef>
                <a:spcPts val="4200"/>
              </a:spcBef>
            </a:lvl1pPr>
          </a:lstStyle>
          <a:p>
            <a:r>
              <a:rPr lang="en-US" dirty="0"/>
              <a:t>Videos have the highest engagement rate across the landscape but are underutilized by Zara. Test more video posts and explore creative storytelling through Reels and </a:t>
            </a:r>
            <a:r>
              <a:rPr lang="en-US" dirty="0" err="1"/>
              <a:t>TikToks</a:t>
            </a:r>
            <a:r>
              <a:rPr lang="en-US" dirty="0"/>
              <a:t> to capitalize on this format’s potential.</a:t>
            </a:r>
            <a:endParaRPr dirty="0"/>
          </a:p>
        </p:txBody>
      </p:sp>
      <p:sp>
        <p:nvSpPr>
          <p:cNvPr id="392" name="Circle"/>
          <p:cNvSpPr/>
          <p:nvPr/>
        </p:nvSpPr>
        <p:spPr>
          <a:xfrm>
            <a:off x="11836598" y="4872215"/>
            <a:ext cx="1741488" cy="1741488"/>
          </a:xfrm>
          <a:prstGeom prst="ellipse">
            <a:avLst/>
          </a:prstGeom>
          <a:ln w="88900">
            <a:solidFill>
              <a:schemeClr val="accent5"/>
            </a:solidFill>
          </a:ln>
        </p:spPr>
        <p:txBody>
          <a:bodyPr lIns="0" tIns="0" rIns="0" bIns="0"/>
          <a:lstStyle/>
          <a:p>
            <a:pPr>
              <a:defRPr sz="3600">
                <a:solidFill>
                  <a:srgbClr val="000000"/>
                </a:solidFill>
                <a:latin typeface="+mn-lt"/>
                <a:ea typeface="+mn-ea"/>
                <a:cs typeface="+mn-cs"/>
                <a:sym typeface="Open Sans Regular"/>
              </a:defRPr>
            </a:pPr>
            <a:endParaRPr/>
          </a:p>
        </p:txBody>
      </p:sp>
      <p:sp>
        <p:nvSpPr>
          <p:cNvPr id="393" name="Circle"/>
          <p:cNvSpPr/>
          <p:nvPr/>
        </p:nvSpPr>
        <p:spPr>
          <a:xfrm>
            <a:off x="1250949" y="8562352"/>
            <a:ext cx="1741489" cy="1741489"/>
          </a:xfrm>
          <a:prstGeom prst="ellipse">
            <a:avLst/>
          </a:prstGeom>
          <a:ln w="88900">
            <a:solidFill>
              <a:schemeClr val="accent5"/>
            </a:solidFill>
          </a:ln>
        </p:spPr>
        <p:txBody>
          <a:bodyPr lIns="0" tIns="0" rIns="0" bIns="0"/>
          <a:lstStyle/>
          <a:p>
            <a:pPr>
              <a:defRPr sz="3600">
                <a:solidFill>
                  <a:srgbClr val="000000"/>
                </a:solidFill>
                <a:latin typeface="+mn-lt"/>
                <a:ea typeface="+mn-ea"/>
                <a:cs typeface="+mn-cs"/>
                <a:sym typeface="Open Sans Regular"/>
              </a:defRPr>
            </a:pPr>
            <a:endParaRPr/>
          </a:p>
        </p:txBody>
      </p:sp>
      <p:sp>
        <p:nvSpPr>
          <p:cNvPr id="394" name="Circle"/>
          <p:cNvSpPr/>
          <p:nvPr/>
        </p:nvSpPr>
        <p:spPr>
          <a:xfrm>
            <a:off x="11836562" y="8562352"/>
            <a:ext cx="1741488" cy="1741489"/>
          </a:xfrm>
          <a:prstGeom prst="ellipse">
            <a:avLst/>
          </a:prstGeom>
          <a:ln w="88900">
            <a:solidFill>
              <a:schemeClr val="accent5"/>
            </a:solidFill>
          </a:ln>
        </p:spPr>
        <p:txBody>
          <a:bodyPr lIns="0" tIns="0" rIns="0" bIns="0"/>
          <a:lstStyle/>
          <a:p>
            <a:pPr>
              <a:defRPr sz="3600">
                <a:solidFill>
                  <a:srgbClr val="000000"/>
                </a:solidFill>
                <a:latin typeface="+mn-lt"/>
                <a:ea typeface="+mn-ea"/>
                <a:cs typeface="+mn-cs"/>
                <a:sym typeface="Open Sans Regular"/>
              </a:defRPr>
            </a:pPr>
            <a:endParaRPr/>
          </a:p>
        </p:txBody>
      </p:sp>
      <p:pic>
        <p:nvPicPr>
          <p:cNvPr id="395" name="7261322391656683091-128.png" descr="7261322391656683091-128.png"/>
          <p:cNvPicPr>
            <a:picLocks noChangeAspect="1"/>
          </p:cNvPicPr>
          <p:nvPr/>
        </p:nvPicPr>
        <p:blipFill>
          <a:blip r:embed="rId5"/>
          <a:stretch>
            <a:fillRect/>
          </a:stretch>
        </p:blipFill>
        <p:spPr>
          <a:xfrm>
            <a:off x="1583530" y="8907832"/>
            <a:ext cx="1076426" cy="1076425"/>
          </a:xfrm>
          <a:prstGeom prst="rect">
            <a:avLst/>
          </a:prstGeom>
          <a:ln w="12700">
            <a:miter lim="400000"/>
          </a:ln>
        </p:spPr>
      </p:pic>
      <p:pic>
        <p:nvPicPr>
          <p:cNvPr id="396" name="icon-video.png" descr="icon-video.png"/>
          <p:cNvPicPr>
            <a:picLocks noChangeAspect="1"/>
          </p:cNvPicPr>
          <p:nvPr/>
        </p:nvPicPr>
        <p:blipFill>
          <a:blip r:embed="rId6"/>
          <a:stretch>
            <a:fillRect/>
          </a:stretch>
        </p:blipFill>
        <p:spPr>
          <a:xfrm>
            <a:off x="12240998" y="9137229"/>
            <a:ext cx="951332" cy="617531"/>
          </a:xfrm>
          <a:prstGeom prst="rect">
            <a:avLst/>
          </a:prstGeom>
          <a:ln w="12700">
            <a:miter lim="400000"/>
          </a:ln>
        </p:spPr>
      </p:pic>
      <p:pic>
        <p:nvPicPr>
          <p:cNvPr id="397" name="Image" descr="Periodic Graph with solid fill"/>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2097742" y="5178308"/>
            <a:ext cx="1219201" cy="1219201"/>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3EEDE-6681-E437-8427-BB1DDC20667B}"/>
            </a:ext>
          </a:extLst>
        </p:cNvPr>
        <p:cNvGrpSpPr/>
        <p:nvPr/>
      </p:nvGrpSpPr>
      <p:grpSpPr>
        <a:xfrm>
          <a:off x="0" y="0"/>
          <a:ext cx="0" cy="0"/>
          <a:chOff x="0" y="0"/>
          <a:chExt cx="0" cy="0"/>
        </a:xfrm>
      </p:grpSpPr>
      <p:sp>
        <p:nvSpPr>
          <p:cNvPr id="112" name="Google Shape;107;p18">
            <a:extLst>
              <a:ext uri="{FF2B5EF4-FFF2-40B4-BE49-F238E27FC236}">
                <a16:creationId xmlns:a16="http://schemas.microsoft.com/office/drawing/2014/main" id="{C6279D7F-2C7C-7D48-BF30-F8DA9AA85F5F}"/>
              </a:ext>
            </a:extLst>
          </p:cNvPr>
          <p:cNvSpPr txBox="1">
            <a:spLocks noGrp="1"/>
          </p:cNvSpPr>
          <p:nvPr>
            <p:ph type="title"/>
          </p:nvPr>
        </p:nvSpPr>
        <p:spPr>
          <a:prstGeom prst="rect">
            <a:avLst/>
          </a:prstGeom>
        </p:spPr>
        <p:txBody>
          <a:bodyPr/>
          <a:lstStyle/>
          <a:p>
            <a:r>
              <a:t>Competitive Landscape</a:t>
            </a:r>
          </a:p>
        </p:txBody>
      </p:sp>
      <p:sp>
        <p:nvSpPr>
          <p:cNvPr id="113" name="Google Shape;25;p4">
            <a:extLst>
              <a:ext uri="{FF2B5EF4-FFF2-40B4-BE49-F238E27FC236}">
                <a16:creationId xmlns:a16="http://schemas.microsoft.com/office/drawing/2014/main" id="{C904EEF6-80D6-153C-6C0F-B16BB5FB87B7}"/>
              </a:ext>
            </a:extLst>
          </p:cNvPr>
          <p:cNvSpPr txBox="1">
            <a:spLocks noGrp="1"/>
          </p:cNvSpPr>
          <p:nvPr>
            <p:ph type="body" sz="quarter" idx="1"/>
          </p:nvPr>
        </p:nvSpPr>
        <p:spPr>
          <a:prstGeom prst="rect">
            <a:avLst/>
          </a:prstGeom>
        </p:spPr>
        <p:txBody>
          <a:bodyPr/>
          <a:lstStyle/>
          <a:p>
            <a:r>
              <a:t>[Enter reporting dates]</a:t>
            </a:r>
          </a:p>
        </p:txBody>
      </p:sp>
      <p:sp>
        <p:nvSpPr>
          <p:cNvPr id="2" name="Text Placeholder 1">
            <a:extLst>
              <a:ext uri="{FF2B5EF4-FFF2-40B4-BE49-F238E27FC236}">
                <a16:creationId xmlns:a16="http://schemas.microsoft.com/office/drawing/2014/main" id="{E49916B8-D3A3-93D4-CA1D-C1DDB059A175}"/>
              </a:ext>
            </a:extLst>
          </p:cNvPr>
          <p:cNvSpPr>
            <a:spLocks noGrp="1"/>
          </p:cNvSpPr>
          <p:nvPr>
            <p:ph type="body" sz="quarter" idx="21"/>
          </p:nvPr>
        </p:nvSpPr>
        <p:spPr/>
        <p:txBody>
          <a:bodyPr/>
          <a:lstStyle/>
          <a:p>
            <a:endParaRPr lang="en-US"/>
          </a:p>
        </p:txBody>
      </p:sp>
      <p:pic>
        <p:nvPicPr>
          <p:cNvPr id="111" name="fpo-FOCUS-company-icon.png" descr="fpo-FOCUS-company-icon.png">
            <a:extLst>
              <a:ext uri="{FF2B5EF4-FFF2-40B4-BE49-F238E27FC236}">
                <a16:creationId xmlns:a16="http://schemas.microsoft.com/office/drawing/2014/main" id="{D215E317-47B5-0B01-2353-82DC2D8D9BE4}"/>
              </a:ext>
            </a:extLst>
          </p:cNvPr>
          <p:cNvPicPr>
            <a:picLocks noGrp="1" noChangeAspect="1"/>
          </p:cNvPicPr>
          <p:nvPr>
            <p:ph type="pic" sz="quarter" idx="22"/>
          </p:nvPr>
        </p:nvPicPr>
        <p:blipFill>
          <a:blip r:embed="rId2"/>
          <a:srcRect/>
          <a:stretch/>
        </p:blipFill>
        <p:spPr>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0" y="1053"/>
                  <a:pt x="3161" y="3161"/>
                </a:cubicBezTo>
                <a:cubicBezTo>
                  <a:pt x="1053" y="5270"/>
                  <a:pt x="0" y="8036"/>
                  <a:pt x="0" y="10800"/>
                </a:cubicBezTo>
                <a:cubicBezTo>
                  <a:pt x="0" y="13564"/>
                  <a:pt x="1053" y="16325"/>
                  <a:pt x="3161" y="18434"/>
                </a:cubicBezTo>
                <a:cubicBezTo>
                  <a:pt x="5270" y="20542"/>
                  <a:pt x="8036" y="21600"/>
                  <a:pt x="10800" y="21600"/>
                </a:cubicBezTo>
                <a:cubicBezTo>
                  <a:pt x="13564" y="21600"/>
                  <a:pt x="16325" y="20542"/>
                  <a:pt x="18434" y="18434"/>
                </a:cubicBezTo>
                <a:cubicBezTo>
                  <a:pt x="20542" y="16325"/>
                  <a:pt x="21600" y="13564"/>
                  <a:pt x="21600" y="10800"/>
                </a:cubicBezTo>
                <a:cubicBezTo>
                  <a:pt x="21600" y="8036"/>
                  <a:pt x="20542" y="5270"/>
                  <a:pt x="18434" y="3161"/>
                </a:cubicBezTo>
                <a:cubicBezTo>
                  <a:pt x="16325" y="1053"/>
                  <a:pt x="13564" y="0"/>
                  <a:pt x="10800" y="0"/>
                </a:cubicBezTo>
                <a:close/>
              </a:path>
            </a:pathLst>
          </a:custGeom>
        </p:spPr>
      </p:pic>
      <p:pic>
        <p:nvPicPr>
          <p:cNvPr id="114" name="fpo-company-icon.png" descr="fpo-company-icon.png">
            <a:extLst>
              <a:ext uri="{FF2B5EF4-FFF2-40B4-BE49-F238E27FC236}">
                <a16:creationId xmlns:a16="http://schemas.microsoft.com/office/drawing/2014/main" id="{6E1F0AFA-FBCA-E766-A9DB-AA33680BEEEE}"/>
              </a:ext>
            </a:extLst>
          </p:cNvPr>
          <p:cNvPicPr>
            <a:picLocks noChangeAspect="1"/>
          </p:cNvPicPr>
          <p:nvPr/>
        </p:nvPicPr>
        <p:blipFill>
          <a:blip r:embed="rId3"/>
          <a:stretch>
            <a:fillRect/>
          </a:stretch>
        </p:blipFill>
        <p:spPr>
          <a:xfrm>
            <a:off x="4546600" y="5330124"/>
            <a:ext cx="2144267" cy="2144267"/>
          </a:xfrm>
          <a:custGeom>
            <a:avLst/>
            <a:gdLst/>
            <a:ahLst/>
            <a:cxnLst>
              <a:cxn ang="0">
                <a:pos x="wd2" y="hd2"/>
              </a:cxn>
              <a:cxn ang="5400000">
                <a:pos x="wd2" y="hd2"/>
              </a:cxn>
              <a:cxn ang="10800000">
                <a:pos x="wd2" y="hd2"/>
              </a:cxn>
              <a:cxn ang="16200000">
                <a:pos x="wd2" y="hd2"/>
              </a:cxn>
            </a:cxnLst>
            <a:rect l="0" t="0" r="r" b="b"/>
            <a:pathLst>
              <a:path w="21600" h="21600" extrusionOk="0">
                <a:moveTo>
                  <a:pt x="10798" y="0"/>
                </a:moveTo>
                <a:cubicBezTo>
                  <a:pt x="8034" y="0"/>
                  <a:pt x="5271" y="1053"/>
                  <a:pt x="3162" y="3162"/>
                </a:cubicBezTo>
                <a:cubicBezTo>
                  <a:pt x="1053" y="5271"/>
                  <a:pt x="0" y="8034"/>
                  <a:pt x="0" y="10798"/>
                </a:cubicBezTo>
                <a:cubicBezTo>
                  <a:pt x="0" y="13562"/>
                  <a:pt x="1053" y="16329"/>
                  <a:pt x="3162" y="18438"/>
                </a:cubicBezTo>
                <a:cubicBezTo>
                  <a:pt x="5271" y="20547"/>
                  <a:pt x="8034" y="21600"/>
                  <a:pt x="10798" y="21600"/>
                </a:cubicBezTo>
                <a:cubicBezTo>
                  <a:pt x="13562" y="21600"/>
                  <a:pt x="16329" y="20547"/>
                  <a:pt x="18438" y="18438"/>
                </a:cubicBezTo>
                <a:cubicBezTo>
                  <a:pt x="20547" y="16329"/>
                  <a:pt x="21600" y="13562"/>
                  <a:pt x="21600" y="10798"/>
                </a:cubicBezTo>
                <a:cubicBezTo>
                  <a:pt x="21600" y="8034"/>
                  <a:pt x="20547" y="5271"/>
                  <a:pt x="18438" y="3162"/>
                </a:cubicBezTo>
                <a:cubicBezTo>
                  <a:pt x="16329" y="1053"/>
                  <a:pt x="13562" y="0"/>
                  <a:pt x="10798" y="0"/>
                </a:cubicBezTo>
                <a:close/>
              </a:path>
            </a:pathLst>
          </a:custGeom>
          <a:ln>
            <a:solidFill>
              <a:srgbClr val="DDDDDD"/>
            </a:solidFill>
          </a:ln>
        </p:spPr>
      </p:pic>
      <p:pic>
        <p:nvPicPr>
          <p:cNvPr id="115" name="fpo-company-icon.png" descr="fpo-company-icon.png">
            <a:extLst>
              <a:ext uri="{FF2B5EF4-FFF2-40B4-BE49-F238E27FC236}">
                <a16:creationId xmlns:a16="http://schemas.microsoft.com/office/drawing/2014/main" id="{FB1AFE0D-3EC9-D29D-C055-643BE1D063A5}"/>
              </a:ext>
            </a:extLst>
          </p:cNvPr>
          <p:cNvPicPr>
            <a:picLocks noChangeAspect="1"/>
          </p:cNvPicPr>
          <p:nvPr/>
        </p:nvPicPr>
        <p:blipFill>
          <a:blip r:embed="rId3"/>
          <a:stretch>
            <a:fillRect/>
          </a:stretch>
        </p:blipFill>
        <p:spPr>
          <a:xfrm>
            <a:off x="7556500" y="5330124"/>
            <a:ext cx="2144267" cy="2144267"/>
          </a:xfrm>
          <a:custGeom>
            <a:avLst/>
            <a:gdLst/>
            <a:ahLst/>
            <a:cxnLst>
              <a:cxn ang="0">
                <a:pos x="wd2" y="hd2"/>
              </a:cxn>
              <a:cxn ang="5400000">
                <a:pos x="wd2" y="hd2"/>
              </a:cxn>
              <a:cxn ang="10800000">
                <a:pos x="wd2" y="hd2"/>
              </a:cxn>
              <a:cxn ang="16200000">
                <a:pos x="wd2" y="hd2"/>
              </a:cxn>
            </a:cxnLst>
            <a:rect l="0" t="0" r="r" b="b"/>
            <a:pathLst>
              <a:path w="21600" h="21600" extrusionOk="0">
                <a:moveTo>
                  <a:pt x="10798" y="0"/>
                </a:moveTo>
                <a:cubicBezTo>
                  <a:pt x="8034" y="0"/>
                  <a:pt x="5271" y="1053"/>
                  <a:pt x="3162" y="3162"/>
                </a:cubicBezTo>
                <a:cubicBezTo>
                  <a:pt x="1053" y="5271"/>
                  <a:pt x="0" y="8034"/>
                  <a:pt x="0" y="10798"/>
                </a:cubicBezTo>
                <a:cubicBezTo>
                  <a:pt x="0" y="13562"/>
                  <a:pt x="1053" y="16329"/>
                  <a:pt x="3162" y="18438"/>
                </a:cubicBezTo>
                <a:cubicBezTo>
                  <a:pt x="5271" y="20547"/>
                  <a:pt x="8034" y="21600"/>
                  <a:pt x="10798" y="21600"/>
                </a:cubicBezTo>
                <a:cubicBezTo>
                  <a:pt x="13562" y="21600"/>
                  <a:pt x="16329" y="20547"/>
                  <a:pt x="18438" y="18438"/>
                </a:cubicBezTo>
                <a:cubicBezTo>
                  <a:pt x="20547" y="16329"/>
                  <a:pt x="21600" y="13562"/>
                  <a:pt x="21600" y="10798"/>
                </a:cubicBezTo>
                <a:cubicBezTo>
                  <a:pt x="21600" y="8034"/>
                  <a:pt x="20547" y="5271"/>
                  <a:pt x="18438" y="3162"/>
                </a:cubicBezTo>
                <a:cubicBezTo>
                  <a:pt x="16329" y="1053"/>
                  <a:pt x="13562" y="0"/>
                  <a:pt x="10798" y="0"/>
                </a:cubicBezTo>
                <a:close/>
              </a:path>
            </a:pathLst>
          </a:custGeom>
          <a:ln>
            <a:solidFill>
              <a:srgbClr val="DDDDDD"/>
            </a:solidFill>
          </a:ln>
        </p:spPr>
      </p:pic>
      <p:pic>
        <p:nvPicPr>
          <p:cNvPr id="116" name="fpo-company-icon.png" descr="fpo-company-icon.png">
            <a:extLst>
              <a:ext uri="{FF2B5EF4-FFF2-40B4-BE49-F238E27FC236}">
                <a16:creationId xmlns:a16="http://schemas.microsoft.com/office/drawing/2014/main" id="{9FD0B668-81C0-D637-6530-B16FE73082D2}"/>
              </a:ext>
            </a:extLst>
          </p:cNvPr>
          <p:cNvPicPr>
            <a:picLocks noChangeAspect="1"/>
          </p:cNvPicPr>
          <p:nvPr/>
        </p:nvPicPr>
        <p:blipFill>
          <a:blip r:embed="rId3"/>
          <a:stretch>
            <a:fillRect/>
          </a:stretch>
        </p:blipFill>
        <p:spPr>
          <a:xfrm>
            <a:off x="10566400" y="5330124"/>
            <a:ext cx="2144267" cy="2144267"/>
          </a:xfrm>
          <a:custGeom>
            <a:avLst/>
            <a:gdLst/>
            <a:ahLst/>
            <a:cxnLst>
              <a:cxn ang="0">
                <a:pos x="wd2" y="hd2"/>
              </a:cxn>
              <a:cxn ang="5400000">
                <a:pos x="wd2" y="hd2"/>
              </a:cxn>
              <a:cxn ang="10800000">
                <a:pos x="wd2" y="hd2"/>
              </a:cxn>
              <a:cxn ang="16200000">
                <a:pos x="wd2" y="hd2"/>
              </a:cxn>
            </a:cxnLst>
            <a:rect l="0" t="0" r="r" b="b"/>
            <a:pathLst>
              <a:path w="21600" h="21600" extrusionOk="0">
                <a:moveTo>
                  <a:pt x="10798" y="0"/>
                </a:moveTo>
                <a:cubicBezTo>
                  <a:pt x="8034" y="0"/>
                  <a:pt x="5271" y="1053"/>
                  <a:pt x="3162" y="3162"/>
                </a:cubicBezTo>
                <a:cubicBezTo>
                  <a:pt x="1053" y="5271"/>
                  <a:pt x="0" y="8034"/>
                  <a:pt x="0" y="10798"/>
                </a:cubicBezTo>
                <a:cubicBezTo>
                  <a:pt x="0" y="13562"/>
                  <a:pt x="1053" y="16329"/>
                  <a:pt x="3162" y="18438"/>
                </a:cubicBezTo>
                <a:cubicBezTo>
                  <a:pt x="5271" y="20547"/>
                  <a:pt x="8034" y="21600"/>
                  <a:pt x="10798" y="21600"/>
                </a:cubicBezTo>
                <a:cubicBezTo>
                  <a:pt x="13562" y="21600"/>
                  <a:pt x="16329" y="20547"/>
                  <a:pt x="18438" y="18438"/>
                </a:cubicBezTo>
                <a:cubicBezTo>
                  <a:pt x="20547" y="16329"/>
                  <a:pt x="21600" y="13562"/>
                  <a:pt x="21600" y="10798"/>
                </a:cubicBezTo>
                <a:cubicBezTo>
                  <a:pt x="21600" y="8034"/>
                  <a:pt x="20547" y="5271"/>
                  <a:pt x="18438" y="3162"/>
                </a:cubicBezTo>
                <a:cubicBezTo>
                  <a:pt x="16329" y="1053"/>
                  <a:pt x="13562" y="0"/>
                  <a:pt x="10798" y="0"/>
                </a:cubicBezTo>
                <a:close/>
              </a:path>
            </a:pathLst>
          </a:custGeom>
          <a:ln>
            <a:solidFill>
              <a:srgbClr val="DDDDDD"/>
            </a:solidFill>
          </a:ln>
        </p:spPr>
      </p:pic>
      <p:pic>
        <p:nvPicPr>
          <p:cNvPr id="117" name="fpo-company-icon.png" descr="fpo-company-icon.png">
            <a:extLst>
              <a:ext uri="{FF2B5EF4-FFF2-40B4-BE49-F238E27FC236}">
                <a16:creationId xmlns:a16="http://schemas.microsoft.com/office/drawing/2014/main" id="{0AFB272E-C4BB-CB9E-7B11-8768B4A24CDF}"/>
              </a:ext>
            </a:extLst>
          </p:cNvPr>
          <p:cNvPicPr>
            <a:picLocks noChangeAspect="1"/>
          </p:cNvPicPr>
          <p:nvPr/>
        </p:nvPicPr>
        <p:blipFill>
          <a:blip r:embed="rId3"/>
          <a:stretch>
            <a:fillRect/>
          </a:stretch>
        </p:blipFill>
        <p:spPr>
          <a:xfrm>
            <a:off x="13576300" y="5330124"/>
            <a:ext cx="2144267" cy="2144267"/>
          </a:xfrm>
          <a:custGeom>
            <a:avLst/>
            <a:gdLst/>
            <a:ahLst/>
            <a:cxnLst>
              <a:cxn ang="0">
                <a:pos x="wd2" y="hd2"/>
              </a:cxn>
              <a:cxn ang="5400000">
                <a:pos x="wd2" y="hd2"/>
              </a:cxn>
              <a:cxn ang="10800000">
                <a:pos x="wd2" y="hd2"/>
              </a:cxn>
              <a:cxn ang="16200000">
                <a:pos x="wd2" y="hd2"/>
              </a:cxn>
            </a:cxnLst>
            <a:rect l="0" t="0" r="r" b="b"/>
            <a:pathLst>
              <a:path w="21600" h="21600" extrusionOk="0">
                <a:moveTo>
                  <a:pt x="10798" y="0"/>
                </a:moveTo>
                <a:cubicBezTo>
                  <a:pt x="8034" y="0"/>
                  <a:pt x="5271" y="1053"/>
                  <a:pt x="3162" y="3162"/>
                </a:cubicBezTo>
                <a:cubicBezTo>
                  <a:pt x="1053" y="5271"/>
                  <a:pt x="0" y="8034"/>
                  <a:pt x="0" y="10798"/>
                </a:cubicBezTo>
                <a:cubicBezTo>
                  <a:pt x="0" y="13562"/>
                  <a:pt x="1053" y="16329"/>
                  <a:pt x="3162" y="18438"/>
                </a:cubicBezTo>
                <a:cubicBezTo>
                  <a:pt x="5271" y="20547"/>
                  <a:pt x="8034" y="21600"/>
                  <a:pt x="10798" y="21600"/>
                </a:cubicBezTo>
                <a:cubicBezTo>
                  <a:pt x="13562" y="21600"/>
                  <a:pt x="16329" y="20547"/>
                  <a:pt x="18438" y="18438"/>
                </a:cubicBezTo>
                <a:cubicBezTo>
                  <a:pt x="20547" y="16329"/>
                  <a:pt x="21600" y="13562"/>
                  <a:pt x="21600" y="10798"/>
                </a:cubicBezTo>
                <a:cubicBezTo>
                  <a:pt x="21600" y="8034"/>
                  <a:pt x="20547" y="5271"/>
                  <a:pt x="18438" y="3162"/>
                </a:cubicBezTo>
                <a:cubicBezTo>
                  <a:pt x="16329" y="1053"/>
                  <a:pt x="13562" y="0"/>
                  <a:pt x="10798" y="0"/>
                </a:cubicBezTo>
                <a:close/>
              </a:path>
            </a:pathLst>
          </a:custGeom>
          <a:ln>
            <a:solidFill>
              <a:srgbClr val="DDDDDD"/>
            </a:solidFill>
          </a:ln>
        </p:spPr>
      </p:pic>
      <p:pic>
        <p:nvPicPr>
          <p:cNvPr id="118" name="fpo-company-icon.png" descr="fpo-company-icon.png">
            <a:extLst>
              <a:ext uri="{FF2B5EF4-FFF2-40B4-BE49-F238E27FC236}">
                <a16:creationId xmlns:a16="http://schemas.microsoft.com/office/drawing/2014/main" id="{77C9C05D-660F-4BFE-74C2-625777D53568}"/>
              </a:ext>
            </a:extLst>
          </p:cNvPr>
          <p:cNvPicPr>
            <a:picLocks noChangeAspect="1"/>
          </p:cNvPicPr>
          <p:nvPr/>
        </p:nvPicPr>
        <p:blipFill>
          <a:blip r:embed="rId3"/>
          <a:stretch>
            <a:fillRect/>
          </a:stretch>
        </p:blipFill>
        <p:spPr>
          <a:xfrm>
            <a:off x="16586200" y="5330124"/>
            <a:ext cx="2144267" cy="2144267"/>
          </a:xfrm>
          <a:custGeom>
            <a:avLst/>
            <a:gdLst/>
            <a:ahLst/>
            <a:cxnLst>
              <a:cxn ang="0">
                <a:pos x="wd2" y="hd2"/>
              </a:cxn>
              <a:cxn ang="5400000">
                <a:pos x="wd2" y="hd2"/>
              </a:cxn>
              <a:cxn ang="10800000">
                <a:pos x="wd2" y="hd2"/>
              </a:cxn>
              <a:cxn ang="16200000">
                <a:pos x="wd2" y="hd2"/>
              </a:cxn>
            </a:cxnLst>
            <a:rect l="0" t="0" r="r" b="b"/>
            <a:pathLst>
              <a:path w="21600" h="21600" extrusionOk="0">
                <a:moveTo>
                  <a:pt x="10798" y="0"/>
                </a:moveTo>
                <a:cubicBezTo>
                  <a:pt x="8034" y="0"/>
                  <a:pt x="5271" y="1053"/>
                  <a:pt x="3162" y="3162"/>
                </a:cubicBezTo>
                <a:cubicBezTo>
                  <a:pt x="1053" y="5271"/>
                  <a:pt x="0" y="8034"/>
                  <a:pt x="0" y="10798"/>
                </a:cubicBezTo>
                <a:cubicBezTo>
                  <a:pt x="0" y="13562"/>
                  <a:pt x="1053" y="16329"/>
                  <a:pt x="3162" y="18438"/>
                </a:cubicBezTo>
                <a:cubicBezTo>
                  <a:pt x="5271" y="20547"/>
                  <a:pt x="8034" y="21600"/>
                  <a:pt x="10798" y="21600"/>
                </a:cubicBezTo>
                <a:cubicBezTo>
                  <a:pt x="13562" y="21600"/>
                  <a:pt x="16329" y="20547"/>
                  <a:pt x="18438" y="18438"/>
                </a:cubicBezTo>
                <a:cubicBezTo>
                  <a:pt x="20547" y="16329"/>
                  <a:pt x="21600" y="13562"/>
                  <a:pt x="21600" y="10798"/>
                </a:cubicBezTo>
                <a:cubicBezTo>
                  <a:pt x="21600" y="8034"/>
                  <a:pt x="20547" y="5271"/>
                  <a:pt x="18438" y="3162"/>
                </a:cubicBezTo>
                <a:cubicBezTo>
                  <a:pt x="16329" y="1053"/>
                  <a:pt x="13562" y="0"/>
                  <a:pt x="10798" y="0"/>
                </a:cubicBezTo>
                <a:close/>
              </a:path>
            </a:pathLst>
          </a:custGeom>
          <a:ln>
            <a:solidFill>
              <a:srgbClr val="DDDDDD"/>
            </a:solidFill>
          </a:ln>
        </p:spPr>
      </p:pic>
      <p:pic>
        <p:nvPicPr>
          <p:cNvPr id="119" name="fpo-company-icon.png" descr="fpo-company-icon.png">
            <a:extLst>
              <a:ext uri="{FF2B5EF4-FFF2-40B4-BE49-F238E27FC236}">
                <a16:creationId xmlns:a16="http://schemas.microsoft.com/office/drawing/2014/main" id="{3D4B2EA4-F743-F4EA-9A4E-6C87D36C47FB}"/>
              </a:ext>
            </a:extLst>
          </p:cNvPr>
          <p:cNvPicPr>
            <a:picLocks noChangeAspect="1"/>
          </p:cNvPicPr>
          <p:nvPr/>
        </p:nvPicPr>
        <p:blipFill>
          <a:blip r:embed="rId3"/>
          <a:stretch>
            <a:fillRect/>
          </a:stretch>
        </p:blipFill>
        <p:spPr>
          <a:xfrm>
            <a:off x="4546600" y="8073324"/>
            <a:ext cx="2144267" cy="2144267"/>
          </a:xfrm>
          <a:custGeom>
            <a:avLst/>
            <a:gdLst/>
            <a:ahLst/>
            <a:cxnLst>
              <a:cxn ang="0">
                <a:pos x="wd2" y="hd2"/>
              </a:cxn>
              <a:cxn ang="5400000">
                <a:pos x="wd2" y="hd2"/>
              </a:cxn>
              <a:cxn ang="10800000">
                <a:pos x="wd2" y="hd2"/>
              </a:cxn>
              <a:cxn ang="16200000">
                <a:pos x="wd2" y="hd2"/>
              </a:cxn>
            </a:cxnLst>
            <a:rect l="0" t="0" r="r" b="b"/>
            <a:pathLst>
              <a:path w="21600" h="21600" extrusionOk="0">
                <a:moveTo>
                  <a:pt x="10798" y="0"/>
                </a:moveTo>
                <a:cubicBezTo>
                  <a:pt x="8034" y="0"/>
                  <a:pt x="5271" y="1053"/>
                  <a:pt x="3162" y="3162"/>
                </a:cubicBezTo>
                <a:cubicBezTo>
                  <a:pt x="1053" y="5271"/>
                  <a:pt x="0" y="8034"/>
                  <a:pt x="0" y="10798"/>
                </a:cubicBezTo>
                <a:cubicBezTo>
                  <a:pt x="0" y="13562"/>
                  <a:pt x="1053" y="16329"/>
                  <a:pt x="3162" y="18438"/>
                </a:cubicBezTo>
                <a:cubicBezTo>
                  <a:pt x="5271" y="20547"/>
                  <a:pt x="8034" y="21600"/>
                  <a:pt x="10798" y="21600"/>
                </a:cubicBezTo>
                <a:cubicBezTo>
                  <a:pt x="13562" y="21600"/>
                  <a:pt x="16329" y="20547"/>
                  <a:pt x="18438" y="18438"/>
                </a:cubicBezTo>
                <a:cubicBezTo>
                  <a:pt x="20547" y="16329"/>
                  <a:pt x="21600" y="13562"/>
                  <a:pt x="21600" y="10798"/>
                </a:cubicBezTo>
                <a:cubicBezTo>
                  <a:pt x="21600" y="8034"/>
                  <a:pt x="20547" y="5271"/>
                  <a:pt x="18438" y="3162"/>
                </a:cubicBezTo>
                <a:cubicBezTo>
                  <a:pt x="16329" y="1053"/>
                  <a:pt x="13562" y="0"/>
                  <a:pt x="10798" y="0"/>
                </a:cubicBezTo>
                <a:close/>
              </a:path>
            </a:pathLst>
          </a:custGeom>
          <a:ln>
            <a:solidFill>
              <a:srgbClr val="DDDDDD"/>
            </a:solidFill>
          </a:ln>
        </p:spPr>
      </p:pic>
      <p:pic>
        <p:nvPicPr>
          <p:cNvPr id="120" name="fpo-company-icon.png" descr="fpo-company-icon.png">
            <a:extLst>
              <a:ext uri="{FF2B5EF4-FFF2-40B4-BE49-F238E27FC236}">
                <a16:creationId xmlns:a16="http://schemas.microsoft.com/office/drawing/2014/main" id="{8C2FFFC6-5645-E489-56A8-40D08E5A4E41}"/>
              </a:ext>
            </a:extLst>
          </p:cNvPr>
          <p:cNvPicPr>
            <a:picLocks noChangeAspect="1"/>
          </p:cNvPicPr>
          <p:nvPr/>
        </p:nvPicPr>
        <p:blipFill>
          <a:blip r:embed="rId3"/>
          <a:stretch>
            <a:fillRect/>
          </a:stretch>
        </p:blipFill>
        <p:spPr>
          <a:xfrm>
            <a:off x="7556500" y="8073324"/>
            <a:ext cx="2144267" cy="2144267"/>
          </a:xfrm>
          <a:custGeom>
            <a:avLst/>
            <a:gdLst/>
            <a:ahLst/>
            <a:cxnLst>
              <a:cxn ang="0">
                <a:pos x="wd2" y="hd2"/>
              </a:cxn>
              <a:cxn ang="5400000">
                <a:pos x="wd2" y="hd2"/>
              </a:cxn>
              <a:cxn ang="10800000">
                <a:pos x="wd2" y="hd2"/>
              </a:cxn>
              <a:cxn ang="16200000">
                <a:pos x="wd2" y="hd2"/>
              </a:cxn>
            </a:cxnLst>
            <a:rect l="0" t="0" r="r" b="b"/>
            <a:pathLst>
              <a:path w="21600" h="21600" extrusionOk="0">
                <a:moveTo>
                  <a:pt x="10798" y="0"/>
                </a:moveTo>
                <a:cubicBezTo>
                  <a:pt x="8034" y="0"/>
                  <a:pt x="5271" y="1053"/>
                  <a:pt x="3162" y="3162"/>
                </a:cubicBezTo>
                <a:cubicBezTo>
                  <a:pt x="1053" y="5271"/>
                  <a:pt x="0" y="8034"/>
                  <a:pt x="0" y="10798"/>
                </a:cubicBezTo>
                <a:cubicBezTo>
                  <a:pt x="0" y="13562"/>
                  <a:pt x="1053" y="16329"/>
                  <a:pt x="3162" y="18438"/>
                </a:cubicBezTo>
                <a:cubicBezTo>
                  <a:pt x="5271" y="20547"/>
                  <a:pt x="8034" y="21600"/>
                  <a:pt x="10798" y="21600"/>
                </a:cubicBezTo>
                <a:cubicBezTo>
                  <a:pt x="13562" y="21600"/>
                  <a:pt x="16329" y="20547"/>
                  <a:pt x="18438" y="18438"/>
                </a:cubicBezTo>
                <a:cubicBezTo>
                  <a:pt x="20547" y="16329"/>
                  <a:pt x="21600" y="13562"/>
                  <a:pt x="21600" y="10798"/>
                </a:cubicBezTo>
                <a:cubicBezTo>
                  <a:pt x="21600" y="8034"/>
                  <a:pt x="20547" y="5271"/>
                  <a:pt x="18438" y="3162"/>
                </a:cubicBezTo>
                <a:cubicBezTo>
                  <a:pt x="16329" y="1053"/>
                  <a:pt x="13562" y="0"/>
                  <a:pt x="10798" y="0"/>
                </a:cubicBezTo>
                <a:close/>
              </a:path>
            </a:pathLst>
          </a:custGeom>
          <a:ln>
            <a:solidFill>
              <a:srgbClr val="DDDDDD"/>
            </a:solidFill>
          </a:ln>
        </p:spPr>
      </p:pic>
      <p:pic>
        <p:nvPicPr>
          <p:cNvPr id="121" name="fpo-company-icon.png" descr="fpo-company-icon.png">
            <a:extLst>
              <a:ext uri="{FF2B5EF4-FFF2-40B4-BE49-F238E27FC236}">
                <a16:creationId xmlns:a16="http://schemas.microsoft.com/office/drawing/2014/main" id="{0C2804B5-2556-1083-5B65-3F4AEB6FB5B2}"/>
              </a:ext>
            </a:extLst>
          </p:cNvPr>
          <p:cNvPicPr>
            <a:picLocks noChangeAspect="1"/>
          </p:cNvPicPr>
          <p:nvPr/>
        </p:nvPicPr>
        <p:blipFill>
          <a:blip r:embed="rId3"/>
          <a:stretch>
            <a:fillRect/>
          </a:stretch>
        </p:blipFill>
        <p:spPr>
          <a:xfrm>
            <a:off x="10566400" y="8073324"/>
            <a:ext cx="2144267" cy="2144267"/>
          </a:xfrm>
          <a:custGeom>
            <a:avLst/>
            <a:gdLst/>
            <a:ahLst/>
            <a:cxnLst>
              <a:cxn ang="0">
                <a:pos x="wd2" y="hd2"/>
              </a:cxn>
              <a:cxn ang="5400000">
                <a:pos x="wd2" y="hd2"/>
              </a:cxn>
              <a:cxn ang="10800000">
                <a:pos x="wd2" y="hd2"/>
              </a:cxn>
              <a:cxn ang="16200000">
                <a:pos x="wd2" y="hd2"/>
              </a:cxn>
            </a:cxnLst>
            <a:rect l="0" t="0" r="r" b="b"/>
            <a:pathLst>
              <a:path w="21600" h="21600" extrusionOk="0">
                <a:moveTo>
                  <a:pt x="10798" y="0"/>
                </a:moveTo>
                <a:cubicBezTo>
                  <a:pt x="8034" y="0"/>
                  <a:pt x="5271" y="1053"/>
                  <a:pt x="3162" y="3162"/>
                </a:cubicBezTo>
                <a:cubicBezTo>
                  <a:pt x="1053" y="5271"/>
                  <a:pt x="0" y="8034"/>
                  <a:pt x="0" y="10798"/>
                </a:cubicBezTo>
                <a:cubicBezTo>
                  <a:pt x="0" y="13562"/>
                  <a:pt x="1053" y="16329"/>
                  <a:pt x="3162" y="18438"/>
                </a:cubicBezTo>
                <a:cubicBezTo>
                  <a:pt x="5271" y="20547"/>
                  <a:pt x="8034" y="21600"/>
                  <a:pt x="10798" y="21600"/>
                </a:cubicBezTo>
                <a:cubicBezTo>
                  <a:pt x="13562" y="21600"/>
                  <a:pt x="16329" y="20547"/>
                  <a:pt x="18438" y="18438"/>
                </a:cubicBezTo>
                <a:cubicBezTo>
                  <a:pt x="20547" y="16329"/>
                  <a:pt x="21600" y="13562"/>
                  <a:pt x="21600" y="10798"/>
                </a:cubicBezTo>
                <a:cubicBezTo>
                  <a:pt x="21600" y="8034"/>
                  <a:pt x="20547" y="5271"/>
                  <a:pt x="18438" y="3162"/>
                </a:cubicBezTo>
                <a:cubicBezTo>
                  <a:pt x="16329" y="1053"/>
                  <a:pt x="13562" y="0"/>
                  <a:pt x="10798" y="0"/>
                </a:cubicBezTo>
                <a:close/>
              </a:path>
            </a:pathLst>
          </a:custGeom>
          <a:ln>
            <a:solidFill>
              <a:srgbClr val="DDDDDD"/>
            </a:solidFill>
          </a:ln>
        </p:spPr>
      </p:pic>
      <p:pic>
        <p:nvPicPr>
          <p:cNvPr id="122" name="fpo-company-icon.png" descr="fpo-company-icon.png">
            <a:extLst>
              <a:ext uri="{FF2B5EF4-FFF2-40B4-BE49-F238E27FC236}">
                <a16:creationId xmlns:a16="http://schemas.microsoft.com/office/drawing/2014/main" id="{446FA5B7-833F-5809-B9BF-C2DEC348229D}"/>
              </a:ext>
            </a:extLst>
          </p:cNvPr>
          <p:cNvPicPr>
            <a:picLocks noChangeAspect="1"/>
          </p:cNvPicPr>
          <p:nvPr/>
        </p:nvPicPr>
        <p:blipFill>
          <a:blip r:embed="rId3"/>
          <a:stretch>
            <a:fillRect/>
          </a:stretch>
        </p:blipFill>
        <p:spPr>
          <a:xfrm>
            <a:off x="13576300" y="8073324"/>
            <a:ext cx="2144267" cy="2144267"/>
          </a:xfrm>
          <a:custGeom>
            <a:avLst/>
            <a:gdLst/>
            <a:ahLst/>
            <a:cxnLst>
              <a:cxn ang="0">
                <a:pos x="wd2" y="hd2"/>
              </a:cxn>
              <a:cxn ang="5400000">
                <a:pos x="wd2" y="hd2"/>
              </a:cxn>
              <a:cxn ang="10800000">
                <a:pos x="wd2" y="hd2"/>
              </a:cxn>
              <a:cxn ang="16200000">
                <a:pos x="wd2" y="hd2"/>
              </a:cxn>
            </a:cxnLst>
            <a:rect l="0" t="0" r="r" b="b"/>
            <a:pathLst>
              <a:path w="21600" h="21600" extrusionOk="0">
                <a:moveTo>
                  <a:pt x="10798" y="0"/>
                </a:moveTo>
                <a:cubicBezTo>
                  <a:pt x="8034" y="0"/>
                  <a:pt x="5271" y="1053"/>
                  <a:pt x="3162" y="3162"/>
                </a:cubicBezTo>
                <a:cubicBezTo>
                  <a:pt x="1053" y="5271"/>
                  <a:pt x="0" y="8034"/>
                  <a:pt x="0" y="10798"/>
                </a:cubicBezTo>
                <a:cubicBezTo>
                  <a:pt x="0" y="13562"/>
                  <a:pt x="1053" y="16329"/>
                  <a:pt x="3162" y="18438"/>
                </a:cubicBezTo>
                <a:cubicBezTo>
                  <a:pt x="5271" y="20547"/>
                  <a:pt x="8034" y="21600"/>
                  <a:pt x="10798" y="21600"/>
                </a:cubicBezTo>
                <a:cubicBezTo>
                  <a:pt x="13562" y="21600"/>
                  <a:pt x="16329" y="20547"/>
                  <a:pt x="18438" y="18438"/>
                </a:cubicBezTo>
                <a:cubicBezTo>
                  <a:pt x="20547" y="16329"/>
                  <a:pt x="21600" y="13562"/>
                  <a:pt x="21600" y="10798"/>
                </a:cubicBezTo>
                <a:cubicBezTo>
                  <a:pt x="21600" y="8034"/>
                  <a:pt x="20547" y="5271"/>
                  <a:pt x="18438" y="3162"/>
                </a:cubicBezTo>
                <a:cubicBezTo>
                  <a:pt x="16329" y="1053"/>
                  <a:pt x="13562" y="0"/>
                  <a:pt x="10798" y="0"/>
                </a:cubicBezTo>
                <a:close/>
              </a:path>
            </a:pathLst>
          </a:custGeom>
          <a:ln>
            <a:solidFill>
              <a:srgbClr val="DDDDDD"/>
            </a:solidFill>
          </a:ln>
        </p:spPr>
      </p:pic>
      <p:pic>
        <p:nvPicPr>
          <p:cNvPr id="123" name="fpo-company-icon.png" descr="fpo-company-icon.png">
            <a:extLst>
              <a:ext uri="{FF2B5EF4-FFF2-40B4-BE49-F238E27FC236}">
                <a16:creationId xmlns:a16="http://schemas.microsoft.com/office/drawing/2014/main" id="{DCEE30FB-A126-C05D-7CD5-49E9DB972B2C}"/>
              </a:ext>
            </a:extLst>
          </p:cNvPr>
          <p:cNvPicPr>
            <a:picLocks noChangeAspect="1"/>
          </p:cNvPicPr>
          <p:nvPr/>
        </p:nvPicPr>
        <p:blipFill>
          <a:blip r:embed="rId3"/>
          <a:stretch>
            <a:fillRect/>
          </a:stretch>
        </p:blipFill>
        <p:spPr>
          <a:xfrm>
            <a:off x="16586200" y="8073324"/>
            <a:ext cx="2144267" cy="2144267"/>
          </a:xfrm>
          <a:custGeom>
            <a:avLst/>
            <a:gdLst/>
            <a:ahLst/>
            <a:cxnLst>
              <a:cxn ang="0">
                <a:pos x="wd2" y="hd2"/>
              </a:cxn>
              <a:cxn ang="5400000">
                <a:pos x="wd2" y="hd2"/>
              </a:cxn>
              <a:cxn ang="10800000">
                <a:pos x="wd2" y="hd2"/>
              </a:cxn>
              <a:cxn ang="16200000">
                <a:pos x="wd2" y="hd2"/>
              </a:cxn>
            </a:cxnLst>
            <a:rect l="0" t="0" r="r" b="b"/>
            <a:pathLst>
              <a:path w="21600" h="21600" extrusionOk="0">
                <a:moveTo>
                  <a:pt x="10798" y="0"/>
                </a:moveTo>
                <a:cubicBezTo>
                  <a:pt x="8034" y="0"/>
                  <a:pt x="5271" y="1053"/>
                  <a:pt x="3162" y="3162"/>
                </a:cubicBezTo>
                <a:cubicBezTo>
                  <a:pt x="1053" y="5271"/>
                  <a:pt x="0" y="8034"/>
                  <a:pt x="0" y="10798"/>
                </a:cubicBezTo>
                <a:cubicBezTo>
                  <a:pt x="0" y="13562"/>
                  <a:pt x="1053" y="16329"/>
                  <a:pt x="3162" y="18438"/>
                </a:cubicBezTo>
                <a:cubicBezTo>
                  <a:pt x="5271" y="20547"/>
                  <a:pt x="8034" y="21600"/>
                  <a:pt x="10798" y="21600"/>
                </a:cubicBezTo>
                <a:cubicBezTo>
                  <a:pt x="13562" y="21600"/>
                  <a:pt x="16329" y="20547"/>
                  <a:pt x="18438" y="18438"/>
                </a:cubicBezTo>
                <a:cubicBezTo>
                  <a:pt x="20547" y="16329"/>
                  <a:pt x="21600" y="13562"/>
                  <a:pt x="21600" y="10798"/>
                </a:cubicBezTo>
                <a:cubicBezTo>
                  <a:pt x="21600" y="8034"/>
                  <a:pt x="20547" y="5271"/>
                  <a:pt x="18438" y="3162"/>
                </a:cubicBezTo>
                <a:cubicBezTo>
                  <a:pt x="16329" y="1053"/>
                  <a:pt x="13562" y="0"/>
                  <a:pt x="10798" y="0"/>
                </a:cubicBezTo>
                <a:close/>
              </a:path>
            </a:pathLst>
          </a:custGeom>
          <a:ln>
            <a:solidFill>
              <a:srgbClr val="DDDDDD"/>
            </a:solidFill>
          </a:ln>
        </p:spPr>
      </p:pic>
    </p:spTree>
    <p:extLst>
      <p:ext uri="{BB962C8B-B14F-4D97-AF65-F5344CB8AC3E}">
        <p14:creationId xmlns:p14="http://schemas.microsoft.com/office/powerpoint/2010/main" val="104745520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Google Shape;80;p16"/>
          <p:cNvSpPr txBox="1">
            <a:spLocks noGrp="1"/>
          </p:cNvSpPr>
          <p:nvPr>
            <p:ph type="title"/>
          </p:nvPr>
        </p:nvSpPr>
        <p:spPr>
          <a:prstGeom prst="rect">
            <a:avLst/>
          </a:prstGeom>
        </p:spPr>
        <p:txBody>
          <a:bodyPr/>
          <a:lstStyle/>
          <a:p>
            <a:r>
              <a:rPr dirty="0"/>
              <a:t>Profile Overview</a:t>
            </a:r>
          </a:p>
        </p:txBody>
      </p:sp>
      <p:sp>
        <p:nvSpPr>
          <p:cNvPr id="126" name="Google Shape;81;p16"/>
          <p:cNvSpPr txBox="1">
            <a:spLocks noGrp="1"/>
          </p:cNvSpPr>
          <p:nvPr>
            <p:ph type="body" sz="quarter" idx="1"/>
          </p:nvPr>
        </p:nvSpPr>
        <p:spPr>
          <a:prstGeom prst="rect">
            <a:avLst/>
          </a:prstGeom>
        </p:spPr>
        <p:txBody>
          <a:bodyPr/>
          <a:lstStyle/>
          <a:p>
            <a:r>
              <a:rPr dirty="0"/>
              <a:t>2-3 sentences about your social bios, including any hashtags or links you use.</a:t>
            </a:r>
          </a:p>
          <a:p>
            <a:r>
              <a:rPr dirty="0"/>
              <a:t>Study your </a:t>
            </a:r>
            <a:r>
              <a:rPr lang="en-US" dirty="0"/>
              <a:t>competitors'</a:t>
            </a:r>
            <a:r>
              <a:rPr dirty="0"/>
              <a:t> profiles across channels and make a note of details that stand out.</a:t>
            </a:r>
          </a:p>
        </p:txBody>
      </p:sp>
      <p:sp>
        <p:nvSpPr>
          <p:cNvPr id="127" name="Google Shape;25;p4"/>
          <p:cNvSpPr txBox="1">
            <a:spLocks noGrp="1"/>
          </p:cNvSpPr>
          <p:nvPr>
            <p:ph type="body" idx="21"/>
          </p:nvPr>
        </p:nvSpPr>
        <p:spPr>
          <a:prstGeom prst="rect">
            <a:avLst/>
          </a:prstGeom>
        </p:spPr>
        <p:txBody>
          <a:bodyPr/>
          <a:lstStyle/>
          <a:p>
            <a:r>
              <a:t>[Enter reporting dates]</a:t>
            </a:r>
          </a:p>
        </p:txBody>
      </p:sp>
      <p:sp>
        <p:nvSpPr>
          <p:cNvPr id="128" name="Google Shape;92;p17"/>
          <p:cNvSpPr txBox="1"/>
          <p:nvPr/>
        </p:nvSpPr>
        <p:spPr>
          <a:xfrm>
            <a:off x="1984383" y="4375860"/>
            <a:ext cx="3760427" cy="68494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defRPr sz="2000">
                <a:solidFill>
                  <a:schemeClr val="accent2">
                    <a:lumOff val="43529"/>
                  </a:schemeClr>
                </a:solidFill>
                <a:latin typeface="QuidSans-Bold"/>
                <a:ea typeface="QuidSans-Bold"/>
                <a:cs typeface="QuidSans-Bold"/>
                <a:sym typeface="QuidSans-Bold"/>
              </a:defRPr>
            </a:lvl1pPr>
          </a:lstStyle>
          <a:p>
            <a:r>
              <a:t>INSTAGRAM</a:t>
            </a:r>
          </a:p>
        </p:txBody>
      </p:sp>
      <p:sp>
        <p:nvSpPr>
          <p:cNvPr id="129" name="Google Shape;92;p17"/>
          <p:cNvSpPr txBox="1"/>
          <p:nvPr/>
        </p:nvSpPr>
        <p:spPr>
          <a:xfrm>
            <a:off x="1984383" y="6586966"/>
            <a:ext cx="3760427" cy="68494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defRPr sz="2000">
                <a:solidFill>
                  <a:schemeClr val="accent2">
                    <a:lumOff val="43529"/>
                  </a:schemeClr>
                </a:solidFill>
                <a:latin typeface="QuidSans-Bold"/>
                <a:ea typeface="QuidSans-Bold"/>
                <a:cs typeface="QuidSans-Bold"/>
                <a:sym typeface="QuidSans-Bold"/>
              </a:defRPr>
            </a:lvl1pPr>
          </a:lstStyle>
          <a:p>
            <a:r>
              <a:t>TIKTOK</a:t>
            </a:r>
          </a:p>
        </p:txBody>
      </p:sp>
      <p:sp>
        <p:nvSpPr>
          <p:cNvPr id="130" name="Google Shape;92;p17"/>
          <p:cNvSpPr txBox="1"/>
          <p:nvPr/>
        </p:nvSpPr>
        <p:spPr>
          <a:xfrm>
            <a:off x="1984383" y="8652152"/>
            <a:ext cx="3760427" cy="68494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defRPr sz="2000">
                <a:solidFill>
                  <a:schemeClr val="accent2">
                    <a:lumOff val="43529"/>
                  </a:schemeClr>
                </a:solidFill>
                <a:latin typeface="QuidSans-Bold"/>
                <a:ea typeface="QuidSans-Bold"/>
                <a:cs typeface="QuidSans-Bold"/>
                <a:sym typeface="QuidSans-Bold"/>
              </a:defRPr>
            </a:lvl1pPr>
          </a:lstStyle>
          <a:p>
            <a:r>
              <a:t>FACEBOOK</a:t>
            </a:r>
          </a:p>
        </p:txBody>
      </p:sp>
      <p:sp>
        <p:nvSpPr>
          <p:cNvPr id="131" name="Google Shape;92;p17"/>
          <p:cNvSpPr txBox="1"/>
          <p:nvPr/>
        </p:nvSpPr>
        <p:spPr>
          <a:xfrm>
            <a:off x="1984383" y="11009176"/>
            <a:ext cx="3760427" cy="68494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defRPr sz="2000">
                <a:solidFill>
                  <a:schemeClr val="accent2">
                    <a:lumOff val="43529"/>
                  </a:schemeClr>
                </a:solidFill>
                <a:latin typeface="QuidSans-Bold"/>
                <a:ea typeface="QuidSans-Bold"/>
                <a:cs typeface="QuidSans-Bold"/>
                <a:sym typeface="QuidSans-Bold"/>
              </a:defRPr>
            </a:lvl1pPr>
          </a:lstStyle>
          <a:p>
            <a:r>
              <a:t>TWITTER</a:t>
            </a:r>
          </a:p>
        </p:txBody>
      </p:sp>
      <p:sp>
        <p:nvSpPr>
          <p:cNvPr id="132" name="Google Shape;74;p15"/>
          <p:cNvSpPr/>
          <p:nvPr/>
        </p:nvSpPr>
        <p:spPr>
          <a:xfrm>
            <a:off x="1256700" y="5794649"/>
            <a:ext cx="14867406" cy="1"/>
          </a:xfrm>
          <a:prstGeom prst="line">
            <a:avLst/>
          </a:prstGeom>
          <a:ln w="25400">
            <a:solidFill>
              <a:schemeClr val="accent2">
                <a:lumOff val="21764"/>
                <a:alpha val="17325"/>
              </a:schemeClr>
            </a:solidFill>
          </a:ln>
        </p:spPr>
        <p:txBody>
          <a:bodyPr lIns="0" tIns="0" rIns="0" bIns="0"/>
          <a:lstStyle/>
          <a:p>
            <a:pPr>
              <a:defRPr sz="3600">
                <a:solidFill>
                  <a:srgbClr val="000000"/>
                </a:solidFill>
              </a:defRPr>
            </a:pPr>
            <a:endParaRPr/>
          </a:p>
        </p:txBody>
      </p:sp>
      <p:sp>
        <p:nvSpPr>
          <p:cNvPr id="133" name="Google Shape;74;p15"/>
          <p:cNvSpPr/>
          <p:nvPr/>
        </p:nvSpPr>
        <p:spPr>
          <a:xfrm>
            <a:off x="1256700" y="7775849"/>
            <a:ext cx="14867406" cy="1"/>
          </a:xfrm>
          <a:prstGeom prst="line">
            <a:avLst/>
          </a:prstGeom>
          <a:ln w="25400">
            <a:solidFill>
              <a:schemeClr val="accent2">
                <a:lumOff val="21764"/>
                <a:alpha val="17325"/>
              </a:schemeClr>
            </a:solidFill>
          </a:ln>
        </p:spPr>
        <p:txBody>
          <a:bodyPr lIns="0" tIns="0" rIns="0" bIns="0"/>
          <a:lstStyle/>
          <a:p>
            <a:pPr>
              <a:defRPr sz="3600">
                <a:solidFill>
                  <a:srgbClr val="000000"/>
                </a:solidFill>
              </a:defRPr>
            </a:pPr>
            <a:endParaRPr/>
          </a:p>
        </p:txBody>
      </p:sp>
      <p:sp>
        <p:nvSpPr>
          <p:cNvPr id="134" name="Google Shape;74;p15"/>
          <p:cNvSpPr/>
          <p:nvPr/>
        </p:nvSpPr>
        <p:spPr>
          <a:xfrm>
            <a:off x="1256700" y="9987022"/>
            <a:ext cx="14867406" cy="1"/>
          </a:xfrm>
          <a:prstGeom prst="line">
            <a:avLst/>
          </a:prstGeom>
          <a:ln w="25400">
            <a:solidFill>
              <a:schemeClr val="accent2">
                <a:lumOff val="21764"/>
                <a:alpha val="17325"/>
              </a:schemeClr>
            </a:solidFill>
          </a:ln>
        </p:spPr>
        <p:txBody>
          <a:bodyPr lIns="0" tIns="0" rIns="0" bIns="0"/>
          <a:lstStyle/>
          <a:p>
            <a:pPr>
              <a:defRPr sz="3600">
                <a:solidFill>
                  <a:srgbClr val="000000"/>
                </a:solidFill>
              </a:defRPr>
            </a:pPr>
            <a:endParaRPr/>
          </a:p>
        </p:txBody>
      </p:sp>
      <p:pic>
        <p:nvPicPr>
          <p:cNvPr id="135" name="Google Shape;135;p20" descr="Google Shape;135;p20"/>
          <p:cNvPicPr>
            <a:picLocks noChangeAspect="1"/>
          </p:cNvPicPr>
          <p:nvPr/>
        </p:nvPicPr>
        <p:blipFill>
          <a:blip r:embed="rId2"/>
          <a:stretch>
            <a:fillRect/>
          </a:stretch>
        </p:blipFill>
        <p:spPr>
          <a:xfrm>
            <a:off x="1234439" y="4312360"/>
            <a:ext cx="469901" cy="469901"/>
          </a:xfrm>
          <a:prstGeom prst="rect">
            <a:avLst/>
          </a:prstGeom>
          <a:ln w="12700">
            <a:miter lim="400000"/>
          </a:ln>
        </p:spPr>
      </p:pic>
      <p:pic>
        <p:nvPicPr>
          <p:cNvPr id="136" name="ICON-FB.png" descr="ICON-FB.png"/>
          <p:cNvPicPr>
            <a:picLocks noChangeAspect="1"/>
          </p:cNvPicPr>
          <p:nvPr/>
        </p:nvPicPr>
        <p:blipFill>
          <a:blip r:embed="rId3"/>
          <a:stretch>
            <a:fillRect/>
          </a:stretch>
        </p:blipFill>
        <p:spPr>
          <a:xfrm>
            <a:off x="1295286" y="8519376"/>
            <a:ext cx="272008" cy="516814"/>
          </a:xfrm>
          <a:prstGeom prst="rect">
            <a:avLst/>
          </a:prstGeom>
          <a:ln w="12700">
            <a:miter lim="400000"/>
          </a:ln>
        </p:spPr>
      </p:pic>
      <p:pic>
        <p:nvPicPr>
          <p:cNvPr id="137" name="ICON-TIKTOK-BLACK.png" descr="ICON-TIKTOK-BLACK.png"/>
          <p:cNvPicPr>
            <a:picLocks noChangeAspect="1"/>
          </p:cNvPicPr>
          <p:nvPr/>
        </p:nvPicPr>
        <p:blipFill>
          <a:blip r:embed="rId4"/>
          <a:stretch>
            <a:fillRect/>
          </a:stretch>
        </p:blipFill>
        <p:spPr>
          <a:xfrm>
            <a:off x="1260237" y="6502748"/>
            <a:ext cx="418305" cy="488803"/>
          </a:xfrm>
          <a:prstGeom prst="rect">
            <a:avLst/>
          </a:prstGeom>
          <a:ln w="12700">
            <a:miter lim="400000"/>
          </a:ln>
        </p:spPr>
      </p:pic>
      <p:pic>
        <p:nvPicPr>
          <p:cNvPr id="138" name="icon-twitter.png" descr="icon-twitter.png"/>
          <p:cNvPicPr>
            <a:picLocks noChangeAspect="1"/>
          </p:cNvPicPr>
          <p:nvPr/>
        </p:nvPicPr>
        <p:blipFill>
          <a:blip r:embed="rId5"/>
          <a:stretch>
            <a:fillRect/>
          </a:stretch>
        </p:blipFill>
        <p:spPr>
          <a:xfrm>
            <a:off x="1180516" y="10974011"/>
            <a:ext cx="501547" cy="407925"/>
          </a:xfrm>
          <a:prstGeom prst="rect">
            <a:avLst/>
          </a:prstGeom>
          <a:ln w="12700">
            <a:miter lim="400000"/>
          </a:ln>
        </p:spPr>
      </p:pic>
      <p:pic>
        <p:nvPicPr>
          <p:cNvPr id="139" name="fpo-bio.png" descr="fpo-bio.png"/>
          <p:cNvPicPr>
            <a:picLocks noChangeAspect="1"/>
          </p:cNvPicPr>
          <p:nvPr/>
        </p:nvPicPr>
        <p:blipFill>
          <a:blip r:embed="rId6"/>
          <a:stretch>
            <a:fillRect/>
          </a:stretch>
        </p:blipFill>
        <p:spPr>
          <a:xfrm>
            <a:off x="4454525" y="3933520"/>
            <a:ext cx="6632445" cy="1569628"/>
          </a:xfrm>
          <a:prstGeom prst="rect">
            <a:avLst/>
          </a:prstGeom>
          <a:ln w="12700">
            <a:miter lim="400000"/>
          </a:ln>
        </p:spPr>
      </p:pic>
      <p:pic>
        <p:nvPicPr>
          <p:cNvPr id="140" name="fpo-bio.png" descr="fpo-bio.png"/>
          <p:cNvPicPr>
            <a:picLocks noChangeAspect="1"/>
          </p:cNvPicPr>
          <p:nvPr/>
        </p:nvPicPr>
        <p:blipFill>
          <a:blip r:embed="rId6"/>
          <a:stretch>
            <a:fillRect/>
          </a:stretch>
        </p:blipFill>
        <p:spPr>
          <a:xfrm>
            <a:off x="4454525" y="5995076"/>
            <a:ext cx="6632445" cy="1569628"/>
          </a:xfrm>
          <a:prstGeom prst="rect">
            <a:avLst/>
          </a:prstGeom>
          <a:ln w="12700">
            <a:miter lim="400000"/>
          </a:ln>
        </p:spPr>
      </p:pic>
      <p:pic>
        <p:nvPicPr>
          <p:cNvPr id="141" name="fpo-bio.png" descr="fpo-bio.png"/>
          <p:cNvPicPr>
            <a:picLocks noChangeAspect="1"/>
          </p:cNvPicPr>
          <p:nvPr/>
        </p:nvPicPr>
        <p:blipFill>
          <a:blip r:embed="rId6"/>
          <a:stretch>
            <a:fillRect/>
          </a:stretch>
        </p:blipFill>
        <p:spPr>
          <a:xfrm>
            <a:off x="4454525" y="8067936"/>
            <a:ext cx="6632445" cy="1569628"/>
          </a:xfrm>
          <a:prstGeom prst="rect">
            <a:avLst/>
          </a:prstGeom>
          <a:ln w="12700">
            <a:miter lim="400000"/>
          </a:ln>
        </p:spPr>
      </p:pic>
      <p:pic>
        <p:nvPicPr>
          <p:cNvPr id="142" name="fpo-bio.png" descr="fpo-bio.png"/>
          <p:cNvPicPr>
            <a:picLocks noChangeAspect="1"/>
          </p:cNvPicPr>
          <p:nvPr/>
        </p:nvPicPr>
        <p:blipFill>
          <a:blip r:embed="rId6"/>
          <a:stretch>
            <a:fillRect/>
          </a:stretch>
        </p:blipFill>
        <p:spPr>
          <a:xfrm>
            <a:off x="4454525" y="10208648"/>
            <a:ext cx="6632445" cy="1569628"/>
          </a:xfrm>
          <a:prstGeom prst="rect">
            <a:avLst/>
          </a:prstGeom>
          <a:ln w="12700">
            <a:miter lim="400000"/>
          </a:ln>
        </p:spPr>
      </p:pic>
      <p:pic>
        <p:nvPicPr>
          <p:cNvPr id="143" name="fpo-FOCUS-company-icon.png" descr="fpo-FOCUS-company-icon.png"/>
          <p:cNvPicPr>
            <a:picLocks noChangeAspect="1"/>
          </p:cNvPicPr>
          <p:nvPr/>
        </p:nvPicPr>
        <p:blipFill>
          <a:blip r:embed="rId7"/>
          <a:stretch>
            <a:fillRect/>
          </a:stretch>
        </p:blipFill>
        <p:spPr>
          <a:xfrm>
            <a:off x="1193800" y="1072349"/>
            <a:ext cx="1765102" cy="1765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0" y="1053"/>
                  <a:pt x="3161" y="3161"/>
                </a:cubicBezTo>
                <a:cubicBezTo>
                  <a:pt x="1053" y="5270"/>
                  <a:pt x="0" y="8036"/>
                  <a:pt x="0" y="10800"/>
                </a:cubicBezTo>
                <a:cubicBezTo>
                  <a:pt x="0" y="13564"/>
                  <a:pt x="1053" y="16325"/>
                  <a:pt x="3161" y="18434"/>
                </a:cubicBezTo>
                <a:cubicBezTo>
                  <a:pt x="5270" y="20542"/>
                  <a:pt x="8036" y="21600"/>
                  <a:pt x="10800" y="21600"/>
                </a:cubicBezTo>
                <a:cubicBezTo>
                  <a:pt x="13564" y="21600"/>
                  <a:pt x="16325" y="20542"/>
                  <a:pt x="18434" y="18434"/>
                </a:cubicBezTo>
                <a:cubicBezTo>
                  <a:pt x="20542" y="16325"/>
                  <a:pt x="21600" y="13564"/>
                  <a:pt x="21600" y="10800"/>
                </a:cubicBezTo>
                <a:cubicBezTo>
                  <a:pt x="21600" y="8036"/>
                  <a:pt x="20542" y="5270"/>
                  <a:pt x="18434" y="3161"/>
                </a:cubicBezTo>
                <a:cubicBezTo>
                  <a:pt x="16325" y="1053"/>
                  <a:pt x="13564" y="0"/>
                  <a:pt x="10800" y="0"/>
                </a:cubicBezTo>
                <a:close/>
              </a:path>
            </a:pathLst>
          </a:custGeom>
          <a:ln>
            <a:solidFill>
              <a:srgbClr val="DDDDDD"/>
            </a:solidFill>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ENG chart.png" descr="ENG chart.png"/>
          <p:cNvPicPr>
            <a:picLocks noChangeAspect="1"/>
          </p:cNvPicPr>
          <p:nvPr/>
        </p:nvPicPr>
        <p:blipFill>
          <a:blip r:embed="rId2"/>
          <a:stretch>
            <a:fillRect/>
          </a:stretch>
        </p:blipFill>
        <p:spPr>
          <a:xfrm>
            <a:off x="12738100" y="7597353"/>
            <a:ext cx="10205857" cy="3386167"/>
          </a:xfrm>
          <a:prstGeom prst="rect">
            <a:avLst/>
          </a:prstGeom>
          <a:ln w="12700">
            <a:miter lim="400000"/>
          </a:ln>
        </p:spPr>
      </p:pic>
      <p:pic>
        <p:nvPicPr>
          <p:cNvPr id="146" name="fpo-audience-pie-chart.png" descr="fpo-audience-pie-chart.png"/>
          <p:cNvPicPr>
            <a:picLocks noChangeAspect="1"/>
          </p:cNvPicPr>
          <p:nvPr/>
        </p:nvPicPr>
        <p:blipFill>
          <a:blip r:embed="rId3"/>
          <a:stretch>
            <a:fillRect/>
          </a:stretch>
        </p:blipFill>
        <p:spPr>
          <a:xfrm>
            <a:off x="17525426" y="3944566"/>
            <a:ext cx="5424488" cy="3339704"/>
          </a:xfrm>
          <a:prstGeom prst="rect">
            <a:avLst/>
          </a:prstGeom>
          <a:ln w="12700">
            <a:miter lim="400000"/>
          </a:ln>
        </p:spPr>
      </p:pic>
      <p:pic>
        <p:nvPicPr>
          <p:cNvPr id="147" name="Activity chart.png" descr="Activity chart.png"/>
          <p:cNvPicPr>
            <a:picLocks noChangeAspect="1"/>
          </p:cNvPicPr>
          <p:nvPr/>
        </p:nvPicPr>
        <p:blipFill>
          <a:blip r:embed="rId4"/>
          <a:stretch>
            <a:fillRect/>
          </a:stretch>
        </p:blipFill>
        <p:spPr>
          <a:xfrm>
            <a:off x="1238469" y="7620579"/>
            <a:ext cx="10065568" cy="3339621"/>
          </a:xfrm>
          <a:prstGeom prst="rect">
            <a:avLst/>
          </a:prstGeom>
          <a:ln w="12700">
            <a:miter lim="400000"/>
          </a:ln>
        </p:spPr>
      </p:pic>
      <p:pic>
        <p:nvPicPr>
          <p:cNvPr id="148" name="fpo-audience-pie-chart.png" descr="fpo-audience-pie-chart.png"/>
          <p:cNvPicPr>
            <a:picLocks noChangeAspect="1"/>
          </p:cNvPicPr>
          <p:nvPr/>
        </p:nvPicPr>
        <p:blipFill>
          <a:blip r:embed="rId3"/>
          <a:stretch>
            <a:fillRect/>
          </a:stretch>
        </p:blipFill>
        <p:spPr>
          <a:xfrm>
            <a:off x="5879526" y="3855656"/>
            <a:ext cx="5424488" cy="3339705"/>
          </a:xfrm>
          <a:prstGeom prst="rect">
            <a:avLst/>
          </a:prstGeom>
          <a:ln w="12700">
            <a:miter lim="400000"/>
          </a:ln>
        </p:spPr>
      </p:pic>
      <p:sp>
        <p:nvSpPr>
          <p:cNvPr id="149" name="Google Shape;92;p17"/>
          <p:cNvSpPr txBox="1"/>
          <p:nvPr/>
        </p:nvSpPr>
        <p:spPr>
          <a:xfrm>
            <a:off x="12742626" y="4495086"/>
            <a:ext cx="4023343" cy="241755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spcBef>
                <a:spcPts val="4200"/>
              </a:spcBef>
            </a:lvl1pPr>
          </a:lstStyle>
          <a:p>
            <a:r>
              <a:t>1-2 sentences about your overall engagement and how it changed compared to the previous period.</a:t>
            </a:r>
          </a:p>
        </p:txBody>
      </p:sp>
      <p:sp>
        <p:nvSpPr>
          <p:cNvPr id="150" name="Google Shape;92;p17"/>
          <p:cNvSpPr txBox="1"/>
          <p:nvPr/>
        </p:nvSpPr>
        <p:spPr>
          <a:xfrm>
            <a:off x="1222383" y="3942552"/>
            <a:ext cx="3760427" cy="68494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defRPr sz="2000">
                <a:solidFill>
                  <a:schemeClr val="accent2">
                    <a:lumOff val="43529"/>
                  </a:schemeClr>
                </a:solidFill>
                <a:latin typeface="QuidSans-Bold"/>
                <a:ea typeface="QuidSans-Bold"/>
                <a:cs typeface="QuidSans-Bold"/>
                <a:sym typeface="QuidSans-Bold"/>
              </a:defRPr>
            </a:lvl1pPr>
          </a:lstStyle>
          <a:p>
            <a:r>
              <a:rPr dirty="0"/>
              <a:t>AUDIENCE</a:t>
            </a:r>
          </a:p>
        </p:txBody>
      </p:sp>
      <p:sp>
        <p:nvSpPr>
          <p:cNvPr id="151" name="Google Shape;92;p17"/>
          <p:cNvSpPr txBox="1"/>
          <p:nvPr/>
        </p:nvSpPr>
        <p:spPr>
          <a:xfrm>
            <a:off x="12725072" y="3942552"/>
            <a:ext cx="3760427" cy="68494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defRPr sz="2000">
                <a:solidFill>
                  <a:schemeClr val="accent2">
                    <a:lumOff val="43529"/>
                  </a:schemeClr>
                </a:solidFill>
                <a:latin typeface="QuidSans-Bold"/>
                <a:ea typeface="QuidSans-Bold"/>
                <a:cs typeface="QuidSans-Bold"/>
                <a:sym typeface="QuidSans-Bold"/>
              </a:defRPr>
            </a:lvl1pPr>
          </a:lstStyle>
          <a:p>
            <a:r>
              <a:t>ENGAGEMENT</a:t>
            </a:r>
          </a:p>
        </p:txBody>
      </p:sp>
      <p:sp>
        <p:nvSpPr>
          <p:cNvPr id="152" name="Google Shape;92;p17"/>
          <p:cNvSpPr txBox="1"/>
          <p:nvPr/>
        </p:nvSpPr>
        <p:spPr>
          <a:xfrm>
            <a:off x="1239938" y="4525647"/>
            <a:ext cx="4333077" cy="2504249"/>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spcBef>
                <a:spcPts val="4200"/>
              </a:spcBef>
            </a:lvl1pPr>
          </a:lstStyle>
          <a:p>
            <a:r>
              <a:t>1-2 sentences about your audience and how it changed compared to the previous period.</a:t>
            </a:r>
          </a:p>
        </p:txBody>
      </p:sp>
      <p:sp>
        <p:nvSpPr>
          <p:cNvPr id="153" name="Google Shape;80;p16"/>
          <p:cNvSpPr txBox="1">
            <a:spLocks noGrp="1"/>
          </p:cNvSpPr>
          <p:nvPr>
            <p:ph type="title"/>
          </p:nvPr>
        </p:nvSpPr>
        <p:spPr>
          <a:prstGeom prst="rect">
            <a:avLst/>
          </a:prstGeom>
        </p:spPr>
        <p:txBody>
          <a:bodyPr/>
          <a:lstStyle/>
          <a:p>
            <a:r>
              <a:t>Cross-Channel Audience &amp; Engagement</a:t>
            </a:r>
          </a:p>
        </p:txBody>
      </p:sp>
      <p:sp>
        <p:nvSpPr>
          <p:cNvPr id="154" name="Google Shape;25;p4"/>
          <p:cNvSpPr txBox="1">
            <a:spLocks noGrp="1"/>
          </p:cNvSpPr>
          <p:nvPr>
            <p:ph type="body" idx="21"/>
          </p:nvPr>
        </p:nvSpPr>
        <p:spPr>
          <a:prstGeom prst="rect">
            <a:avLst/>
          </a:prstGeom>
        </p:spPr>
        <p:txBody>
          <a:bodyPr/>
          <a:lstStyle/>
          <a:p>
            <a:r>
              <a:rPr dirty="0"/>
              <a:t>[Enter reporting dates]</a:t>
            </a:r>
          </a:p>
        </p:txBody>
      </p:sp>
      <p:pic>
        <p:nvPicPr>
          <p:cNvPr id="155" name="fpo-FOCUS-company-icon.png" descr="fpo-FOCUS-company-icon.png"/>
          <p:cNvPicPr>
            <a:picLocks noChangeAspect="1"/>
          </p:cNvPicPr>
          <p:nvPr/>
        </p:nvPicPr>
        <p:blipFill>
          <a:blip r:embed="rId5"/>
          <a:stretch>
            <a:fillRect/>
          </a:stretch>
        </p:blipFill>
        <p:spPr>
          <a:xfrm>
            <a:off x="1193800" y="1072349"/>
            <a:ext cx="1765102" cy="1765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0" y="1053"/>
                  <a:pt x="3161" y="3161"/>
                </a:cubicBezTo>
                <a:cubicBezTo>
                  <a:pt x="1053" y="5270"/>
                  <a:pt x="0" y="8036"/>
                  <a:pt x="0" y="10800"/>
                </a:cubicBezTo>
                <a:cubicBezTo>
                  <a:pt x="0" y="13564"/>
                  <a:pt x="1053" y="16325"/>
                  <a:pt x="3161" y="18434"/>
                </a:cubicBezTo>
                <a:cubicBezTo>
                  <a:pt x="5270" y="20542"/>
                  <a:pt x="8036" y="21600"/>
                  <a:pt x="10800" y="21600"/>
                </a:cubicBezTo>
                <a:cubicBezTo>
                  <a:pt x="13564" y="21600"/>
                  <a:pt x="16325" y="20542"/>
                  <a:pt x="18434" y="18434"/>
                </a:cubicBezTo>
                <a:cubicBezTo>
                  <a:pt x="20542" y="16325"/>
                  <a:pt x="21600" y="13564"/>
                  <a:pt x="21600" y="10800"/>
                </a:cubicBezTo>
                <a:cubicBezTo>
                  <a:pt x="21600" y="8036"/>
                  <a:pt x="20542" y="5270"/>
                  <a:pt x="18434" y="3161"/>
                </a:cubicBezTo>
                <a:cubicBezTo>
                  <a:pt x="16325" y="1053"/>
                  <a:pt x="13564" y="0"/>
                  <a:pt x="10800" y="0"/>
                </a:cubicBezTo>
                <a:close/>
              </a:path>
            </a:pathLst>
          </a:custGeom>
          <a:ln>
            <a:solidFill>
              <a:srgbClr val="DDDDDD"/>
            </a:solidFill>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Google Shape;80;p16"/>
          <p:cNvSpPr txBox="1">
            <a:spLocks noGrp="1"/>
          </p:cNvSpPr>
          <p:nvPr>
            <p:ph type="title"/>
          </p:nvPr>
        </p:nvSpPr>
        <p:spPr>
          <a:prstGeom prst="rect">
            <a:avLst/>
          </a:prstGeom>
        </p:spPr>
        <p:txBody>
          <a:bodyPr/>
          <a:lstStyle/>
          <a:p>
            <a:r>
              <a:t>[channel]: Metrics Overview</a:t>
            </a:r>
          </a:p>
        </p:txBody>
      </p:sp>
      <p:sp>
        <p:nvSpPr>
          <p:cNvPr id="158" name="Google Shape;81;p16"/>
          <p:cNvSpPr txBox="1">
            <a:spLocks noGrp="1"/>
          </p:cNvSpPr>
          <p:nvPr>
            <p:ph type="body" sz="quarter" idx="1"/>
          </p:nvPr>
        </p:nvSpPr>
        <p:spPr>
          <a:prstGeom prst="rect">
            <a:avLst/>
          </a:prstGeom>
        </p:spPr>
        <p:txBody>
          <a:bodyPr/>
          <a:lstStyle/>
          <a:p>
            <a:r>
              <a:rPr dirty="0"/>
              <a:t>2-3 sentences about significant [channel] performance or changes. </a:t>
            </a:r>
          </a:p>
          <a:p>
            <a:r>
              <a:rPr dirty="0"/>
              <a:t>Don’t forget to mention your competitive standing!</a:t>
            </a:r>
          </a:p>
        </p:txBody>
      </p:sp>
      <p:sp>
        <p:nvSpPr>
          <p:cNvPr id="159" name="Google Shape;25;p4"/>
          <p:cNvSpPr txBox="1">
            <a:spLocks noGrp="1"/>
          </p:cNvSpPr>
          <p:nvPr>
            <p:ph type="body" idx="21"/>
          </p:nvPr>
        </p:nvSpPr>
        <p:spPr>
          <a:prstGeom prst="rect">
            <a:avLst/>
          </a:prstGeom>
        </p:spPr>
        <p:txBody>
          <a:bodyPr/>
          <a:lstStyle/>
          <a:p>
            <a:r>
              <a:t>[Enter reporting dates]</a:t>
            </a:r>
          </a:p>
        </p:txBody>
      </p:sp>
      <p:pic>
        <p:nvPicPr>
          <p:cNvPr id="160" name="Google Shape;82;p16" descr="Google Shape;82;p16"/>
          <p:cNvPicPr>
            <a:picLocks noChangeAspect="1"/>
          </p:cNvPicPr>
          <p:nvPr/>
        </p:nvPicPr>
        <p:blipFill>
          <a:blip r:embed="rId2"/>
          <a:srcRect t="2457" r="51061" b="60685"/>
          <a:stretch>
            <a:fillRect/>
          </a:stretch>
        </p:blipFill>
        <p:spPr>
          <a:xfrm>
            <a:off x="1245133" y="3939173"/>
            <a:ext cx="4108455" cy="1905001"/>
          </a:xfrm>
          <a:prstGeom prst="rect">
            <a:avLst/>
          </a:prstGeom>
          <a:ln w="12700">
            <a:miter lim="400000"/>
          </a:ln>
        </p:spPr>
      </p:pic>
      <p:pic>
        <p:nvPicPr>
          <p:cNvPr id="161" name="FOLLVSCOMP.png" descr="FOLLVSCOMP.png"/>
          <p:cNvPicPr>
            <a:picLocks noChangeAspect="1"/>
          </p:cNvPicPr>
          <p:nvPr/>
        </p:nvPicPr>
        <p:blipFill>
          <a:blip r:embed="rId3"/>
          <a:srcRect t="34" b="34"/>
          <a:stretch>
            <a:fillRect/>
          </a:stretch>
        </p:blipFill>
        <p:spPr>
          <a:xfrm>
            <a:off x="6566495" y="3882786"/>
            <a:ext cx="10506265" cy="3478535"/>
          </a:xfrm>
          <a:prstGeom prst="rect">
            <a:avLst/>
          </a:prstGeom>
          <a:ln w="12700">
            <a:miter lim="400000"/>
          </a:ln>
        </p:spPr>
      </p:pic>
      <p:sp>
        <p:nvSpPr>
          <p:cNvPr id="162" name="Google Shape;84;p16"/>
          <p:cNvSpPr/>
          <p:nvPr/>
        </p:nvSpPr>
        <p:spPr>
          <a:xfrm flipH="1">
            <a:off x="5490765" y="4080933"/>
            <a:ext cx="1" cy="8331201"/>
          </a:xfrm>
          <a:prstGeom prst="line">
            <a:avLst/>
          </a:prstGeom>
          <a:ln w="25400">
            <a:solidFill>
              <a:srgbClr val="B7B7B7"/>
            </a:solidFill>
          </a:ln>
        </p:spPr>
        <p:txBody>
          <a:bodyPr lIns="0" tIns="0" rIns="0" bIns="0"/>
          <a:lstStyle/>
          <a:p>
            <a:pPr>
              <a:defRPr sz="3600">
                <a:solidFill>
                  <a:srgbClr val="000000"/>
                </a:solidFill>
              </a:defRPr>
            </a:pPr>
            <a:endParaRPr/>
          </a:p>
        </p:txBody>
      </p:sp>
      <p:pic>
        <p:nvPicPr>
          <p:cNvPr id="163" name="ENGVSCOMP.png" descr="ENGVSCOMP.png"/>
          <p:cNvPicPr>
            <a:picLocks noChangeAspect="1"/>
          </p:cNvPicPr>
          <p:nvPr/>
        </p:nvPicPr>
        <p:blipFill>
          <a:blip r:embed="rId4"/>
          <a:srcRect t="34" b="34"/>
          <a:stretch>
            <a:fillRect/>
          </a:stretch>
        </p:blipFill>
        <p:spPr>
          <a:xfrm>
            <a:off x="6566495" y="7952961"/>
            <a:ext cx="10506265" cy="3478534"/>
          </a:xfrm>
          <a:prstGeom prst="rect">
            <a:avLst/>
          </a:prstGeom>
          <a:ln w="12700">
            <a:miter lim="400000"/>
          </a:ln>
        </p:spPr>
      </p:pic>
      <p:pic>
        <p:nvPicPr>
          <p:cNvPr id="164" name="Google Shape;82;p16" descr="Google Shape;82;p16"/>
          <p:cNvPicPr>
            <a:picLocks noChangeAspect="1"/>
          </p:cNvPicPr>
          <p:nvPr/>
        </p:nvPicPr>
        <p:blipFill>
          <a:blip r:embed="rId2"/>
          <a:srcRect l="52946" t="4209" b="58933"/>
          <a:stretch>
            <a:fillRect/>
          </a:stretch>
        </p:blipFill>
        <p:spPr>
          <a:xfrm>
            <a:off x="1210009" y="6062482"/>
            <a:ext cx="3950202" cy="1905001"/>
          </a:xfrm>
          <a:prstGeom prst="rect">
            <a:avLst/>
          </a:prstGeom>
          <a:ln w="12700">
            <a:miter lim="400000"/>
          </a:ln>
        </p:spPr>
      </p:pic>
      <p:pic>
        <p:nvPicPr>
          <p:cNvPr id="165" name="Google Shape;82;p16" descr="Google Shape;82;p16"/>
          <p:cNvPicPr>
            <a:picLocks noChangeAspect="1"/>
          </p:cNvPicPr>
          <p:nvPr/>
        </p:nvPicPr>
        <p:blipFill>
          <a:blip r:embed="rId2"/>
          <a:srcRect t="58266" r="51931" b="4875"/>
          <a:stretch>
            <a:fillRect/>
          </a:stretch>
        </p:blipFill>
        <p:spPr>
          <a:xfrm>
            <a:off x="1167345" y="8278316"/>
            <a:ext cx="4035431" cy="1905001"/>
          </a:xfrm>
          <a:prstGeom prst="rect">
            <a:avLst/>
          </a:prstGeom>
          <a:ln w="12700">
            <a:miter lim="400000"/>
          </a:ln>
        </p:spPr>
      </p:pic>
      <p:pic>
        <p:nvPicPr>
          <p:cNvPr id="166" name="Google Shape;82;p16" descr="Google Shape;82;p16"/>
          <p:cNvPicPr>
            <a:picLocks noChangeAspect="1"/>
          </p:cNvPicPr>
          <p:nvPr/>
        </p:nvPicPr>
        <p:blipFill>
          <a:blip r:embed="rId2"/>
          <a:srcRect l="53249" t="59249" b="3892"/>
          <a:stretch>
            <a:fillRect/>
          </a:stretch>
        </p:blipFill>
        <p:spPr>
          <a:xfrm>
            <a:off x="1222709" y="10455653"/>
            <a:ext cx="3924802" cy="1905001"/>
          </a:xfrm>
          <a:prstGeom prst="rect">
            <a:avLst/>
          </a:prstGeom>
          <a:ln w="12700">
            <a:miter lim="400000"/>
          </a:ln>
        </p:spPr>
      </p:pic>
      <p:pic>
        <p:nvPicPr>
          <p:cNvPr id="167" name="fpo-FOCUS-company-icon.png" descr="fpo-FOCUS-company-icon.png"/>
          <p:cNvPicPr>
            <a:picLocks noChangeAspect="1"/>
          </p:cNvPicPr>
          <p:nvPr/>
        </p:nvPicPr>
        <p:blipFill>
          <a:blip r:embed="rId5"/>
          <a:stretch>
            <a:fillRect/>
          </a:stretch>
        </p:blipFill>
        <p:spPr>
          <a:xfrm>
            <a:off x="1193800" y="1072349"/>
            <a:ext cx="1765102" cy="1765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0" y="1053"/>
                  <a:pt x="3161" y="3161"/>
                </a:cubicBezTo>
                <a:cubicBezTo>
                  <a:pt x="1053" y="5270"/>
                  <a:pt x="0" y="8036"/>
                  <a:pt x="0" y="10800"/>
                </a:cubicBezTo>
                <a:cubicBezTo>
                  <a:pt x="0" y="13564"/>
                  <a:pt x="1053" y="16325"/>
                  <a:pt x="3161" y="18434"/>
                </a:cubicBezTo>
                <a:cubicBezTo>
                  <a:pt x="5270" y="20542"/>
                  <a:pt x="8036" y="21600"/>
                  <a:pt x="10800" y="21600"/>
                </a:cubicBezTo>
                <a:cubicBezTo>
                  <a:pt x="13564" y="21600"/>
                  <a:pt x="16325" y="20542"/>
                  <a:pt x="18434" y="18434"/>
                </a:cubicBezTo>
                <a:cubicBezTo>
                  <a:pt x="20542" y="16325"/>
                  <a:pt x="21600" y="13564"/>
                  <a:pt x="21600" y="10800"/>
                </a:cubicBezTo>
                <a:cubicBezTo>
                  <a:pt x="21600" y="8036"/>
                  <a:pt x="20542" y="5270"/>
                  <a:pt x="18434" y="3161"/>
                </a:cubicBezTo>
                <a:cubicBezTo>
                  <a:pt x="16325" y="1053"/>
                  <a:pt x="13564" y="0"/>
                  <a:pt x="10800" y="0"/>
                </a:cubicBezTo>
                <a:close/>
              </a:path>
            </a:pathLst>
          </a:custGeom>
          <a:ln>
            <a:solidFill>
              <a:srgbClr val="DDDDDD"/>
            </a:solidFill>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engagement.png" descr="engagement.png"/>
          <p:cNvPicPr>
            <a:picLocks noChangeAspect="1"/>
          </p:cNvPicPr>
          <p:nvPr/>
        </p:nvPicPr>
        <p:blipFill>
          <a:blip r:embed="rId2"/>
          <a:stretch>
            <a:fillRect/>
          </a:stretch>
        </p:blipFill>
        <p:spPr>
          <a:xfrm>
            <a:off x="1194920" y="3959233"/>
            <a:ext cx="7665996" cy="6464201"/>
          </a:xfrm>
          <a:prstGeom prst="rect">
            <a:avLst/>
          </a:prstGeom>
          <a:ln w="12700">
            <a:miter lim="400000"/>
          </a:ln>
        </p:spPr>
      </p:pic>
      <p:pic>
        <p:nvPicPr>
          <p:cNvPr id="170" name="posts.png" descr="posts.png"/>
          <p:cNvPicPr>
            <a:picLocks noChangeAspect="1"/>
          </p:cNvPicPr>
          <p:nvPr/>
        </p:nvPicPr>
        <p:blipFill>
          <a:blip r:embed="rId3"/>
          <a:stretch>
            <a:fillRect/>
          </a:stretch>
        </p:blipFill>
        <p:spPr>
          <a:xfrm>
            <a:off x="9367512" y="3959233"/>
            <a:ext cx="7665996" cy="6464201"/>
          </a:xfrm>
          <a:prstGeom prst="rect">
            <a:avLst/>
          </a:prstGeom>
          <a:ln w="12700">
            <a:miter lim="400000"/>
          </a:ln>
        </p:spPr>
      </p:pic>
      <p:sp>
        <p:nvSpPr>
          <p:cNvPr id="171" name="Google Shape;80;p16"/>
          <p:cNvSpPr txBox="1">
            <a:spLocks noGrp="1"/>
          </p:cNvSpPr>
          <p:nvPr>
            <p:ph type="title"/>
          </p:nvPr>
        </p:nvSpPr>
        <p:spPr>
          <a:prstGeom prst="rect">
            <a:avLst/>
          </a:prstGeom>
        </p:spPr>
        <p:txBody>
          <a:bodyPr/>
          <a:lstStyle/>
          <a:p>
            <a:r>
              <a:t>[channel]: Competitive Review</a:t>
            </a:r>
          </a:p>
        </p:txBody>
      </p:sp>
      <p:sp>
        <p:nvSpPr>
          <p:cNvPr id="172" name="Google Shape;81;p16"/>
          <p:cNvSpPr txBox="1">
            <a:spLocks noGrp="1"/>
          </p:cNvSpPr>
          <p:nvPr>
            <p:ph type="body" sz="quarter" idx="1"/>
          </p:nvPr>
        </p:nvSpPr>
        <p:spPr>
          <a:prstGeom prst="rect">
            <a:avLst/>
          </a:prstGeom>
        </p:spPr>
        <p:txBody>
          <a:bodyPr/>
          <a:lstStyle/>
          <a:p>
            <a:r>
              <a:rPr dirty="0"/>
              <a:t>2-3 sentences about your posting frequency and engagement rate standings on [channel].</a:t>
            </a:r>
          </a:p>
        </p:txBody>
      </p:sp>
      <p:sp>
        <p:nvSpPr>
          <p:cNvPr id="173" name="Google Shape;25;p4"/>
          <p:cNvSpPr txBox="1">
            <a:spLocks noGrp="1"/>
          </p:cNvSpPr>
          <p:nvPr>
            <p:ph type="body" idx="21"/>
          </p:nvPr>
        </p:nvSpPr>
        <p:spPr>
          <a:prstGeom prst="rect">
            <a:avLst/>
          </a:prstGeom>
        </p:spPr>
        <p:txBody>
          <a:bodyPr/>
          <a:lstStyle/>
          <a:p>
            <a:r>
              <a:t>[Enter reporting dates]</a:t>
            </a:r>
          </a:p>
        </p:txBody>
      </p:sp>
      <p:pic>
        <p:nvPicPr>
          <p:cNvPr id="174" name="fpo-FOCUS-company-icon.png" descr="fpo-FOCUS-company-icon.png"/>
          <p:cNvPicPr>
            <a:picLocks noChangeAspect="1"/>
          </p:cNvPicPr>
          <p:nvPr/>
        </p:nvPicPr>
        <p:blipFill>
          <a:blip r:embed="rId4"/>
          <a:stretch>
            <a:fillRect/>
          </a:stretch>
        </p:blipFill>
        <p:spPr>
          <a:xfrm>
            <a:off x="1193800" y="1072349"/>
            <a:ext cx="1765102" cy="1765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0" y="1053"/>
                  <a:pt x="3161" y="3161"/>
                </a:cubicBezTo>
                <a:cubicBezTo>
                  <a:pt x="1053" y="5270"/>
                  <a:pt x="0" y="8036"/>
                  <a:pt x="0" y="10800"/>
                </a:cubicBezTo>
                <a:cubicBezTo>
                  <a:pt x="0" y="13564"/>
                  <a:pt x="1053" y="16325"/>
                  <a:pt x="3161" y="18434"/>
                </a:cubicBezTo>
                <a:cubicBezTo>
                  <a:pt x="5270" y="20542"/>
                  <a:pt x="8036" y="21600"/>
                  <a:pt x="10800" y="21600"/>
                </a:cubicBezTo>
                <a:cubicBezTo>
                  <a:pt x="13564" y="21600"/>
                  <a:pt x="16325" y="20542"/>
                  <a:pt x="18434" y="18434"/>
                </a:cubicBezTo>
                <a:cubicBezTo>
                  <a:pt x="20542" y="16325"/>
                  <a:pt x="21600" y="13564"/>
                  <a:pt x="21600" y="10800"/>
                </a:cubicBezTo>
                <a:cubicBezTo>
                  <a:pt x="21600" y="8036"/>
                  <a:pt x="20542" y="5270"/>
                  <a:pt x="18434" y="3161"/>
                </a:cubicBezTo>
                <a:cubicBezTo>
                  <a:pt x="16325" y="1053"/>
                  <a:pt x="13564" y="0"/>
                  <a:pt x="10800" y="0"/>
                </a:cubicBezTo>
                <a:close/>
              </a:path>
            </a:pathLst>
          </a:custGeom>
          <a:ln>
            <a:solidFill>
              <a:srgbClr val="DDDDDD"/>
            </a:solidFill>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fpo-post-types.png" descr="fpo-post-types.png"/>
          <p:cNvPicPr>
            <a:picLocks noChangeAspect="1"/>
          </p:cNvPicPr>
          <p:nvPr/>
        </p:nvPicPr>
        <p:blipFill>
          <a:blip r:embed="rId2"/>
          <a:stretch>
            <a:fillRect/>
          </a:stretch>
        </p:blipFill>
        <p:spPr>
          <a:xfrm>
            <a:off x="12665702" y="5551985"/>
            <a:ext cx="10337876" cy="3840337"/>
          </a:xfrm>
          <a:prstGeom prst="rect">
            <a:avLst/>
          </a:prstGeom>
          <a:ln w="12700">
            <a:miter lim="400000"/>
          </a:ln>
        </p:spPr>
      </p:pic>
      <p:pic>
        <p:nvPicPr>
          <p:cNvPr id="177" name="activity per week.png" descr="activity per week.png"/>
          <p:cNvPicPr>
            <a:picLocks noChangeAspect="1"/>
          </p:cNvPicPr>
          <p:nvPr/>
        </p:nvPicPr>
        <p:blipFill>
          <a:blip r:embed="rId3"/>
          <a:stretch>
            <a:fillRect/>
          </a:stretch>
        </p:blipFill>
        <p:spPr>
          <a:xfrm>
            <a:off x="1153417" y="5569346"/>
            <a:ext cx="10205873" cy="6797533"/>
          </a:xfrm>
          <a:prstGeom prst="rect">
            <a:avLst/>
          </a:prstGeom>
          <a:ln w="12700">
            <a:miter lim="400000"/>
          </a:ln>
        </p:spPr>
      </p:pic>
      <p:sp>
        <p:nvSpPr>
          <p:cNvPr id="178" name="Google Shape;91;p17"/>
          <p:cNvSpPr txBox="1">
            <a:spLocks noGrp="1"/>
          </p:cNvSpPr>
          <p:nvPr>
            <p:ph type="title"/>
          </p:nvPr>
        </p:nvSpPr>
        <p:spPr>
          <a:prstGeom prst="rect">
            <a:avLst/>
          </a:prstGeom>
        </p:spPr>
        <p:txBody>
          <a:bodyPr/>
          <a:lstStyle/>
          <a:p>
            <a:r>
              <a:t>[channel]: Activity</a:t>
            </a:r>
          </a:p>
        </p:txBody>
      </p:sp>
      <p:sp>
        <p:nvSpPr>
          <p:cNvPr id="179" name="Google Shape;92;p17"/>
          <p:cNvSpPr txBox="1">
            <a:spLocks noGrp="1"/>
          </p:cNvSpPr>
          <p:nvPr>
            <p:ph type="body" sz="quarter" idx="1"/>
          </p:nvPr>
        </p:nvSpPr>
        <p:spPr>
          <a:xfrm>
            <a:off x="1239938" y="3928132"/>
            <a:ext cx="11504410" cy="4664707"/>
          </a:xfrm>
          <a:prstGeom prst="rect">
            <a:avLst/>
          </a:prstGeom>
        </p:spPr>
        <p:txBody>
          <a:bodyPr/>
          <a:lstStyle>
            <a:lvl1pPr>
              <a:spcBef>
                <a:spcPts val="0"/>
              </a:spcBef>
              <a:defRPr sz="2700"/>
            </a:lvl1pPr>
          </a:lstStyle>
          <a:p>
            <a:r>
              <a:rPr dirty="0"/>
              <a:t>Include 1-2 notable observations about your posting activity and engagement rate trends compared to the landscape average.</a:t>
            </a:r>
          </a:p>
        </p:txBody>
      </p:sp>
      <p:sp>
        <p:nvSpPr>
          <p:cNvPr id="180" name="Google Shape;25;p4"/>
          <p:cNvSpPr txBox="1">
            <a:spLocks noGrp="1"/>
          </p:cNvSpPr>
          <p:nvPr>
            <p:ph type="body" idx="21"/>
          </p:nvPr>
        </p:nvSpPr>
        <p:spPr>
          <a:prstGeom prst="rect">
            <a:avLst/>
          </a:prstGeom>
        </p:spPr>
        <p:txBody>
          <a:bodyPr/>
          <a:lstStyle/>
          <a:p>
            <a:r>
              <a:t>[Enter reporting dates]</a:t>
            </a:r>
          </a:p>
        </p:txBody>
      </p:sp>
      <p:sp>
        <p:nvSpPr>
          <p:cNvPr id="181" name="Google Shape;96;p17"/>
          <p:cNvSpPr txBox="1"/>
          <p:nvPr/>
        </p:nvSpPr>
        <p:spPr>
          <a:xfrm>
            <a:off x="12704399" y="3928132"/>
            <a:ext cx="10260482" cy="2692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spcBef>
                <a:spcPts val="4200"/>
              </a:spcBef>
            </a:lvl1pPr>
          </a:lstStyle>
          <a:p>
            <a:r>
              <a:rPr dirty="0"/>
              <a:t>1-2 sentences about your posting activity on [channel]. Don’t forget to mention if it is different from the landscape’s top post type!</a:t>
            </a:r>
          </a:p>
        </p:txBody>
      </p:sp>
      <p:pic>
        <p:nvPicPr>
          <p:cNvPr id="182" name="fpo-FOCUS-company-icon.png" descr="fpo-FOCUS-company-icon.png"/>
          <p:cNvPicPr>
            <a:picLocks noChangeAspect="1"/>
          </p:cNvPicPr>
          <p:nvPr/>
        </p:nvPicPr>
        <p:blipFill>
          <a:blip r:embed="rId4"/>
          <a:stretch>
            <a:fillRect/>
          </a:stretch>
        </p:blipFill>
        <p:spPr>
          <a:xfrm>
            <a:off x="1193800" y="1072349"/>
            <a:ext cx="1765102" cy="1765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0" y="1053"/>
                  <a:pt x="3161" y="3161"/>
                </a:cubicBezTo>
                <a:cubicBezTo>
                  <a:pt x="1053" y="5270"/>
                  <a:pt x="0" y="8036"/>
                  <a:pt x="0" y="10800"/>
                </a:cubicBezTo>
                <a:cubicBezTo>
                  <a:pt x="0" y="13564"/>
                  <a:pt x="1053" y="16325"/>
                  <a:pt x="3161" y="18434"/>
                </a:cubicBezTo>
                <a:cubicBezTo>
                  <a:pt x="5270" y="20542"/>
                  <a:pt x="8036" y="21600"/>
                  <a:pt x="10800" y="21600"/>
                </a:cubicBezTo>
                <a:cubicBezTo>
                  <a:pt x="13564" y="21600"/>
                  <a:pt x="16325" y="20542"/>
                  <a:pt x="18434" y="18434"/>
                </a:cubicBezTo>
                <a:cubicBezTo>
                  <a:pt x="20542" y="16325"/>
                  <a:pt x="21600" y="13564"/>
                  <a:pt x="21600" y="10800"/>
                </a:cubicBezTo>
                <a:cubicBezTo>
                  <a:pt x="21600" y="8036"/>
                  <a:pt x="20542" y="5270"/>
                  <a:pt x="18434" y="3161"/>
                </a:cubicBezTo>
                <a:cubicBezTo>
                  <a:pt x="16325" y="1053"/>
                  <a:pt x="13564" y="0"/>
                  <a:pt x="10800" y="0"/>
                </a:cubicBezTo>
                <a:close/>
              </a:path>
            </a:pathLst>
          </a:custGeom>
          <a:ln>
            <a:solidFill>
              <a:srgbClr val="DDDDDD"/>
            </a:solidFill>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fpo-6grid.png" descr="fpo-6grid.png"/>
          <p:cNvPicPr>
            <a:picLocks noChangeAspect="1"/>
          </p:cNvPicPr>
          <p:nvPr/>
        </p:nvPicPr>
        <p:blipFill>
          <a:blip r:embed="rId2"/>
          <a:stretch>
            <a:fillRect/>
          </a:stretch>
        </p:blipFill>
        <p:spPr>
          <a:xfrm>
            <a:off x="1176499" y="4491820"/>
            <a:ext cx="10260482" cy="5550390"/>
          </a:xfrm>
          <a:prstGeom prst="rect">
            <a:avLst/>
          </a:prstGeom>
          <a:ln w="12700">
            <a:miter lim="400000"/>
          </a:ln>
        </p:spPr>
      </p:pic>
      <p:sp>
        <p:nvSpPr>
          <p:cNvPr id="185" name="Google Shape;91;p17"/>
          <p:cNvSpPr txBox="1">
            <a:spLocks noGrp="1"/>
          </p:cNvSpPr>
          <p:nvPr>
            <p:ph type="title"/>
          </p:nvPr>
        </p:nvSpPr>
        <p:spPr>
          <a:prstGeom prst="rect">
            <a:avLst/>
          </a:prstGeom>
        </p:spPr>
        <p:txBody>
          <a:bodyPr/>
          <a:lstStyle/>
          <a:p>
            <a:r>
              <a:rPr dirty="0"/>
              <a:t>[channel]: Top vs. Bottom Posts</a:t>
            </a:r>
          </a:p>
        </p:txBody>
      </p:sp>
      <p:sp>
        <p:nvSpPr>
          <p:cNvPr id="186" name="Google Shape;92;p17"/>
          <p:cNvSpPr txBox="1">
            <a:spLocks noGrp="1"/>
          </p:cNvSpPr>
          <p:nvPr>
            <p:ph type="body" sz="quarter" idx="1"/>
          </p:nvPr>
        </p:nvSpPr>
        <p:spPr>
          <a:xfrm>
            <a:off x="1239938" y="10248736"/>
            <a:ext cx="10133604" cy="4664707"/>
          </a:xfrm>
          <a:prstGeom prst="rect">
            <a:avLst/>
          </a:prstGeom>
        </p:spPr>
        <p:txBody>
          <a:bodyPr/>
          <a:lstStyle>
            <a:lvl1pPr>
              <a:defRPr sz="2700"/>
            </a:lvl1pPr>
          </a:lstStyle>
          <a:p>
            <a:r>
              <a:rPr dirty="0"/>
              <a:t>1-2 sentences about what made your [channel] posts stand out. Include a sentence about a top #hashtag or campaign.</a:t>
            </a:r>
          </a:p>
        </p:txBody>
      </p:sp>
      <p:sp>
        <p:nvSpPr>
          <p:cNvPr id="187" name="Google Shape;25;p4"/>
          <p:cNvSpPr txBox="1">
            <a:spLocks noGrp="1"/>
          </p:cNvSpPr>
          <p:nvPr>
            <p:ph type="body" idx="21"/>
          </p:nvPr>
        </p:nvSpPr>
        <p:spPr>
          <a:prstGeom prst="rect">
            <a:avLst/>
          </a:prstGeom>
        </p:spPr>
        <p:txBody>
          <a:bodyPr/>
          <a:lstStyle/>
          <a:p>
            <a:r>
              <a:t>[Enter reporting dates]</a:t>
            </a:r>
          </a:p>
        </p:txBody>
      </p:sp>
      <p:sp>
        <p:nvSpPr>
          <p:cNvPr id="188" name="Google Shape;96;p17"/>
          <p:cNvSpPr txBox="1"/>
          <p:nvPr/>
        </p:nvSpPr>
        <p:spPr>
          <a:xfrm>
            <a:off x="12704399" y="10248736"/>
            <a:ext cx="10260482" cy="2692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lnSpc>
                <a:spcPct val="115000"/>
              </a:lnSpc>
            </a:lvl1pPr>
          </a:lstStyle>
          <a:p>
            <a:r>
              <a:rPr dirty="0"/>
              <a:t>1-2 sentences about your [channel] posts that performed the worst.</a:t>
            </a:r>
          </a:p>
        </p:txBody>
      </p:sp>
      <p:sp>
        <p:nvSpPr>
          <p:cNvPr id="189" name="Google Shape;97;p17"/>
          <p:cNvSpPr txBox="1"/>
          <p:nvPr/>
        </p:nvSpPr>
        <p:spPr>
          <a:xfrm>
            <a:off x="1219399" y="11588434"/>
            <a:ext cx="9804001" cy="759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lnSpcReduction="10000"/>
          </a:bodyPr>
          <a:lstStyle/>
          <a:p>
            <a:pPr defTabSz="2340863">
              <a:defRPr sz="2592"/>
            </a:pPr>
            <a:r>
              <a:rPr dirty="0"/>
              <a:t>Top 6 posts averaged [</a:t>
            </a:r>
            <a:r>
              <a:rPr dirty="0">
                <a:latin typeface="QuidSans-Bold"/>
                <a:ea typeface="QuidSans-Bold"/>
                <a:cs typeface="QuidSans-Bold"/>
                <a:sym typeface="QuidSans-Bold"/>
              </a:rPr>
              <a:t>XX] engagements per [post/tweet/video]</a:t>
            </a:r>
          </a:p>
        </p:txBody>
      </p:sp>
      <p:sp>
        <p:nvSpPr>
          <p:cNvPr id="190" name="Google Shape;92;p17"/>
          <p:cNvSpPr txBox="1"/>
          <p:nvPr/>
        </p:nvSpPr>
        <p:spPr>
          <a:xfrm>
            <a:off x="1603383" y="3942552"/>
            <a:ext cx="3760427" cy="68494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defRPr sz="2000">
                <a:solidFill>
                  <a:schemeClr val="accent2">
                    <a:lumOff val="43529"/>
                  </a:schemeClr>
                </a:solidFill>
                <a:latin typeface="QuidSans-Bold"/>
                <a:ea typeface="QuidSans-Bold"/>
                <a:cs typeface="QuidSans-Bold"/>
                <a:sym typeface="QuidSans-Bold"/>
              </a:defRPr>
            </a:lvl1pPr>
          </a:lstStyle>
          <a:p>
            <a:r>
              <a:rPr dirty="0"/>
              <a:t>TOP POSTS</a:t>
            </a:r>
          </a:p>
        </p:txBody>
      </p:sp>
      <p:sp>
        <p:nvSpPr>
          <p:cNvPr id="191" name="Google Shape;92;p17"/>
          <p:cNvSpPr txBox="1"/>
          <p:nvPr/>
        </p:nvSpPr>
        <p:spPr>
          <a:xfrm>
            <a:off x="13106071" y="3942552"/>
            <a:ext cx="3760428" cy="68494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defRPr sz="2000">
                <a:solidFill>
                  <a:schemeClr val="accent2">
                    <a:lumOff val="43529"/>
                  </a:schemeClr>
                </a:solidFill>
                <a:latin typeface="QuidSans-Bold"/>
                <a:ea typeface="QuidSans-Bold"/>
                <a:cs typeface="QuidSans-Bold"/>
                <a:sym typeface="QuidSans-Bold"/>
              </a:defRPr>
            </a:lvl1pPr>
          </a:lstStyle>
          <a:p>
            <a:r>
              <a:rPr dirty="0"/>
              <a:t>BOTTOM POSTS</a:t>
            </a:r>
          </a:p>
        </p:txBody>
      </p:sp>
      <p:sp>
        <p:nvSpPr>
          <p:cNvPr id="192" name="Triangle"/>
          <p:cNvSpPr/>
          <p:nvPr/>
        </p:nvSpPr>
        <p:spPr>
          <a:xfrm>
            <a:off x="1226681" y="3967952"/>
            <a:ext cx="251368" cy="25136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95B75D"/>
          </a:solidFill>
          <a:ln w="12700">
            <a:miter lim="400000"/>
          </a:ln>
        </p:spPr>
        <p:txBody>
          <a:bodyPr lIns="0" tIns="0" rIns="0" bIns="0"/>
          <a:lstStyle/>
          <a:p>
            <a:pPr>
              <a:defRPr sz="3600">
                <a:solidFill>
                  <a:srgbClr val="000000"/>
                </a:solidFill>
              </a:defRPr>
            </a:pPr>
            <a:endParaRPr/>
          </a:p>
        </p:txBody>
      </p:sp>
      <p:sp>
        <p:nvSpPr>
          <p:cNvPr id="193" name="Triangle"/>
          <p:cNvSpPr/>
          <p:nvPr/>
        </p:nvSpPr>
        <p:spPr>
          <a:xfrm rot="10800000" flipH="1">
            <a:off x="12768789" y="3967952"/>
            <a:ext cx="251368" cy="25136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DE633E"/>
          </a:solidFill>
          <a:ln w="12700">
            <a:miter lim="400000"/>
          </a:ln>
        </p:spPr>
        <p:txBody>
          <a:bodyPr lIns="0" tIns="0" rIns="0" bIns="0"/>
          <a:lstStyle/>
          <a:p>
            <a:pPr>
              <a:defRPr sz="3600">
                <a:solidFill>
                  <a:srgbClr val="000000"/>
                </a:solidFill>
              </a:defRPr>
            </a:pPr>
            <a:endParaRPr/>
          </a:p>
        </p:txBody>
      </p:sp>
      <p:pic>
        <p:nvPicPr>
          <p:cNvPr id="194" name="fpo-6grid 2.png" descr="fpo-6grid 2.png"/>
          <p:cNvPicPr>
            <a:picLocks noChangeAspect="1"/>
          </p:cNvPicPr>
          <p:nvPr/>
        </p:nvPicPr>
        <p:blipFill>
          <a:blip r:embed="rId3"/>
          <a:stretch>
            <a:fillRect/>
          </a:stretch>
        </p:blipFill>
        <p:spPr>
          <a:xfrm>
            <a:off x="12704399" y="4491820"/>
            <a:ext cx="10260482" cy="5550390"/>
          </a:xfrm>
          <a:prstGeom prst="rect">
            <a:avLst/>
          </a:prstGeom>
          <a:ln w="12700">
            <a:miter lim="400000"/>
          </a:ln>
        </p:spPr>
      </p:pic>
      <p:pic>
        <p:nvPicPr>
          <p:cNvPr id="195" name="fpo-FOCUS-company-icon.png" descr="fpo-FOCUS-company-icon.png"/>
          <p:cNvPicPr>
            <a:picLocks noChangeAspect="1"/>
          </p:cNvPicPr>
          <p:nvPr/>
        </p:nvPicPr>
        <p:blipFill>
          <a:blip r:embed="rId4"/>
          <a:stretch>
            <a:fillRect/>
          </a:stretch>
        </p:blipFill>
        <p:spPr>
          <a:xfrm>
            <a:off x="1193800" y="1072349"/>
            <a:ext cx="1765102" cy="1765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0" y="1053"/>
                  <a:pt x="3161" y="3161"/>
                </a:cubicBezTo>
                <a:cubicBezTo>
                  <a:pt x="1053" y="5270"/>
                  <a:pt x="0" y="8036"/>
                  <a:pt x="0" y="10800"/>
                </a:cubicBezTo>
                <a:cubicBezTo>
                  <a:pt x="0" y="13564"/>
                  <a:pt x="1053" y="16325"/>
                  <a:pt x="3161" y="18434"/>
                </a:cubicBezTo>
                <a:cubicBezTo>
                  <a:pt x="5270" y="20542"/>
                  <a:pt x="8036" y="21600"/>
                  <a:pt x="10800" y="21600"/>
                </a:cubicBezTo>
                <a:cubicBezTo>
                  <a:pt x="13564" y="21600"/>
                  <a:pt x="16325" y="20542"/>
                  <a:pt x="18434" y="18434"/>
                </a:cubicBezTo>
                <a:cubicBezTo>
                  <a:pt x="20542" y="16325"/>
                  <a:pt x="21600" y="13564"/>
                  <a:pt x="21600" y="10800"/>
                </a:cubicBezTo>
                <a:cubicBezTo>
                  <a:pt x="21600" y="8036"/>
                  <a:pt x="20542" y="5270"/>
                  <a:pt x="18434" y="3161"/>
                </a:cubicBezTo>
                <a:cubicBezTo>
                  <a:pt x="16325" y="1053"/>
                  <a:pt x="13564" y="0"/>
                  <a:pt x="10800" y="0"/>
                </a:cubicBezTo>
                <a:close/>
              </a:path>
            </a:pathLst>
          </a:custGeom>
          <a:ln>
            <a:solidFill>
              <a:srgbClr val="DDDDDD"/>
            </a:solidFill>
          </a:ln>
        </p:spPr>
      </p:pic>
    </p:spTree>
  </p:cSld>
  <p:clrMapOvr>
    <a:masterClrMapping/>
  </p:clrMapOvr>
  <p:transition spd="med"/>
</p:sld>
</file>

<file path=ppt/theme/theme1.xml><?xml version="1.0" encoding="utf-8"?>
<a:theme xmlns:a="http://schemas.openxmlformats.org/drawingml/2006/main" name="Simple Light">
  <a:themeElements>
    <a:clrScheme name="Simple Light">
      <a:dk1>
        <a:srgbClr val="072B41"/>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Quid Sans-Regular"/>
        <a:ea typeface="Quid Sans-Regular"/>
        <a:cs typeface="Quid Sans-Regular"/>
      </a:majorFont>
      <a:minorFont>
        <a:latin typeface="Quid Sans-Regular"/>
        <a:ea typeface="Quid Sans-Regular"/>
        <a:cs typeface="Quid Sans-Regular"/>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101600" dist="508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635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2438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Quid Sans-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63500" cap="flat">
          <a:solidFill>
            <a:schemeClr val="accent1"/>
          </a:solidFill>
          <a:prstDash val="solid"/>
          <a:round/>
        </a:ln>
        <a:effectLst>
          <a:outerShdw blurRad="101600" dist="508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2438400" rtl="0" fontAlgn="auto" latinLnBrk="0" hangingPunct="0">
          <a:lnSpc>
            <a:spcPct val="100000"/>
          </a:lnSpc>
          <a:spcBef>
            <a:spcPts val="0"/>
          </a:spcBef>
          <a:spcAft>
            <a:spcPts val="0"/>
          </a:spcAft>
          <a:buClrTx/>
          <a:buSzTx/>
          <a:buFontTx/>
          <a:buNone/>
          <a:tabLst/>
          <a:defRPr kumimoji="0" sz="2700" b="0" i="0" u="none" strike="noStrike" cap="none" spc="0" normalizeH="0" baseline="0">
            <a:ln>
              <a:noFill/>
            </a:ln>
            <a:solidFill>
              <a:srgbClr val="072B41"/>
            </a:solidFill>
            <a:effectLst/>
            <a:uFillTx/>
            <a:latin typeface="+mn-lt"/>
            <a:ea typeface="+mn-ea"/>
            <a:cs typeface="+mn-cs"/>
            <a:sym typeface="Quid Sans-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Quid Sans-Regular"/>
        <a:ea typeface="Quid Sans-Regular"/>
        <a:cs typeface="Quid Sans-Regular"/>
      </a:majorFont>
      <a:minorFont>
        <a:latin typeface="Quid Sans-Regular"/>
        <a:ea typeface="Quid Sans-Regular"/>
        <a:cs typeface="Quid Sans-Regular"/>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101600" dist="508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635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2438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Quid Sans-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63500" cap="flat">
          <a:solidFill>
            <a:schemeClr val="accent1"/>
          </a:solidFill>
          <a:prstDash val="solid"/>
          <a:round/>
        </a:ln>
        <a:effectLst>
          <a:outerShdw blurRad="101600" dist="508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2438400" rtl="0" fontAlgn="auto" latinLnBrk="0" hangingPunct="0">
          <a:lnSpc>
            <a:spcPct val="100000"/>
          </a:lnSpc>
          <a:spcBef>
            <a:spcPts val="0"/>
          </a:spcBef>
          <a:spcAft>
            <a:spcPts val="0"/>
          </a:spcAft>
          <a:buClrTx/>
          <a:buSzTx/>
          <a:buFontTx/>
          <a:buNone/>
          <a:tabLst/>
          <a:defRPr kumimoji="0" sz="2700" b="0" i="0" u="none" strike="noStrike" cap="none" spc="0" normalizeH="0" baseline="0">
            <a:ln>
              <a:noFill/>
            </a:ln>
            <a:solidFill>
              <a:srgbClr val="072B41"/>
            </a:solidFill>
            <a:effectLst/>
            <a:uFillTx/>
            <a:latin typeface="+mn-lt"/>
            <a:ea typeface="+mn-ea"/>
            <a:cs typeface="+mn-cs"/>
            <a:sym typeface="Quid Sans-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10067</TotalTime>
  <Words>1120</Words>
  <Application>Microsoft Macintosh PowerPoint</Application>
  <PresentationFormat>Custom</PresentationFormat>
  <Paragraphs>108</Paragraphs>
  <Slides>21</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Aptos</vt:lpstr>
      <vt:lpstr>Quid Sans</vt:lpstr>
      <vt:lpstr>Quid Sans-Regular</vt:lpstr>
      <vt:lpstr>QuidSans-Bold</vt:lpstr>
      <vt:lpstr>Simple Light</vt:lpstr>
      <vt:lpstr>The Ultimate Social Media Audit Template</vt:lpstr>
      <vt:lpstr>[Reporting period] Social Media Audit</vt:lpstr>
      <vt:lpstr>Competitive Landscape</vt:lpstr>
      <vt:lpstr>Profile Overview</vt:lpstr>
      <vt:lpstr>Cross-Channel Audience &amp; Engagement</vt:lpstr>
      <vt:lpstr>[channel]: Metrics Overview</vt:lpstr>
      <vt:lpstr>[channel]: Competitive Review</vt:lpstr>
      <vt:lpstr>[channel]: Activity</vt:lpstr>
      <vt:lpstr>[channel]: Top vs. Bottom Posts</vt:lpstr>
      <vt:lpstr>To-Do List</vt:lpstr>
      <vt:lpstr>PowerPoint Presentation</vt:lpstr>
      <vt:lpstr>Competitive Landscape</vt:lpstr>
      <vt:lpstr>Profile Overview</vt:lpstr>
      <vt:lpstr>Cross-Channel Audience &amp; Engagement</vt:lpstr>
      <vt:lpstr>Instagram: Metrics Overview</vt:lpstr>
      <vt:lpstr>Instagram: Competitive Review</vt:lpstr>
      <vt:lpstr>Instagram: Activity </vt:lpstr>
      <vt:lpstr>Instagram: Top vs. Bottom Posts</vt:lpstr>
      <vt:lpstr>Gap: Top vs. Bottom Posts</vt:lpstr>
      <vt:lpstr>Uniqlo: Top vs. Bottom Posts</vt:lpstr>
      <vt:lpstr>2025 To-Do List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Maria Mundaden</cp:lastModifiedBy>
  <cp:revision>10</cp:revision>
  <dcterms:modified xsi:type="dcterms:W3CDTF">2025-01-22T14:36:40Z</dcterms:modified>
</cp:coreProperties>
</file>